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6"/>
  </p:notesMasterIdLst>
  <p:sldIdLst>
    <p:sldId id="256" r:id="rId2"/>
    <p:sldId id="259" r:id="rId3"/>
    <p:sldId id="260" r:id="rId4"/>
    <p:sldId id="261" r:id="rId5"/>
    <p:sldId id="311" r:id="rId6"/>
    <p:sldId id="312" r:id="rId7"/>
    <p:sldId id="313" r:id="rId8"/>
    <p:sldId id="314" r:id="rId9"/>
    <p:sldId id="315" r:id="rId10"/>
    <p:sldId id="348" r:id="rId11"/>
    <p:sldId id="262" r:id="rId12"/>
    <p:sldId id="263" r:id="rId13"/>
    <p:sldId id="317" r:id="rId14"/>
    <p:sldId id="318" r:id="rId15"/>
    <p:sldId id="349" r:id="rId16"/>
    <p:sldId id="319" r:id="rId17"/>
    <p:sldId id="340" r:id="rId18"/>
    <p:sldId id="320" r:id="rId19"/>
    <p:sldId id="338" r:id="rId20"/>
    <p:sldId id="323" r:id="rId21"/>
    <p:sldId id="326" r:id="rId22"/>
    <p:sldId id="327" r:id="rId23"/>
    <p:sldId id="321" r:id="rId24"/>
    <p:sldId id="343" r:id="rId25"/>
    <p:sldId id="325" r:id="rId26"/>
    <p:sldId id="329" r:id="rId27"/>
    <p:sldId id="322" r:id="rId28"/>
    <p:sldId id="342" r:id="rId29"/>
    <p:sldId id="330" r:id="rId30"/>
    <p:sldId id="331" r:id="rId31"/>
    <p:sldId id="332" r:id="rId32"/>
    <p:sldId id="344" r:id="rId33"/>
    <p:sldId id="345" r:id="rId34"/>
    <p:sldId id="264" r:id="rId35"/>
    <p:sldId id="346" r:id="rId36"/>
    <p:sldId id="333" r:id="rId37"/>
    <p:sldId id="334" r:id="rId38"/>
    <p:sldId id="335" r:id="rId39"/>
    <p:sldId id="347" r:id="rId40"/>
    <p:sldId id="336" r:id="rId41"/>
    <p:sldId id="337" r:id="rId42"/>
    <p:sldId id="265" r:id="rId43"/>
    <p:sldId id="339" r:id="rId44"/>
    <p:sldId id="269" r:id="rId45"/>
  </p:sldIdLst>
  <p:sldSz cx="9144000" cy="5143500" type="screen16x9"/>
  <p:notesSz cx="6858000" cy="9144000"/>
  <p:embeddedFontLst>
    <p:embeddedFont>
      <p:font typeface="Bebas Neue" panose="020B0606020202050201" pitchFamily="34" charset="0"/>
      <p:regular r:id="rId47"/>
    </p:embeddedFont>
    <p:embeddedFont>
      <p:font typeface="Nunito Light" pitchFamily="2" charset="0"/>
      <p:regular r:id="rId48"/>
      <p:italic r:id="rId49"/>
    </p:embeddedFont>
    <p:embeddedFont>
      <p:font typeface="Poppins" panose="00000500000000000000" pitchFamily="2" charset="0"/>
      <p:regular r:id="rId50"/>
      <p:bold r:id="rId51"/>
      <p:italic r:id="rId52"/>
      <p:boldItalic r:id="rId53"/>
    </p:embeddedFont>
    <p:embeddedFont>
      <p:font typeface="Quicksand" panose="020B0604020202020204" charset="0"/>
      <p:regular r:id="rId54"/>
      <p:bold r:id="rId55"/>
    </p:embeddedFont>
    <p:embeddedFont>
      <p:font typeface="Quicksand Medium" panose="020B0604020202020204" charset="0"/>
      <p:regular r:id="rId56"/>
      <p:bold r:id="rId57"/>
    </p:embeddedFont>
    <p:embeddedFont>
      <p:font typeface="Raleway"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CC64"/>
    <a:srgbClr val="EE6666"/>
    <a:srgbClr val="4878D0"/>
    <a:srgbClr val="D7C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2642C8-1297-4112-AE9F-5B20D28D6243}">
  <a:tblStyle styleId="{952642C8-1297-4112-AE9F-5B20D28D62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E4C4DC-D304-415E-AE20-BC2156F4AE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0" d="100"/>
          <a:sy n="100" d="100"/>
        </p:scale>
        <p:origin x="90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832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7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48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11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59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84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11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8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4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49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6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9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561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86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2958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68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607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47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457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492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8446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646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751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52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893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22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4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817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72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4bb6a14f04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4bb6a14f04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949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701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56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733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09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386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8425" y="1801100"/>
            <a:ext cx="5114400" cy="1546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18425" y="3540225"/>
            <a:ext cx="48852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525592" y="1659072"/>
            <a:ext cx="8641018" cy="493565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16259" y="-2834274"/>
            <a:ext cx="8057251"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363310">
            <a:off x="4110280" y="1477313"/>
            <a:ext cx="8640997" cy="493562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50557">
            <a:off x="-1536901" y="-3249915"/>
            <a:ext cx="8057266" cy="5008784"/>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98713" y="-407618"/>
            <a:ext cx="7815119" cy="2940023"/>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98706" y="-738625"/>
            <a:ext cx="8222161" cy="3754839"/>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82535" y="1550153"/>
            <a:ext cx="7327152" cy="5153476"/>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35550" y="1533251"/>
            <a:ext cx="8057297" cy="5376516"/>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13"/>
        <p:cNvGrpSpPr/>
        <p:nvPr/>
      </p:nvGrpSpPr>
      <p:grpSpPr>
        <a:xfrm>
          <a:off x="0" y="0"/>
          <a:ext cx="0" cy="0"/>
          <a:chOff x="0" y="0"/>
          <a:chExt cx="0" cy="0"/>
        </a:xfrm>
      </p:grpSpPr>
      <p:sp>
        <p:nvSpPr>
          <p:cNvPr id="214" name="Google Shape;214;p23"/>
          <p:cNvSpPr/>
          <p:nvPr/>
        </p:nvSpPr>
        <p:spPr>
          <a:xfrm rot="-1857971">
            <a:off x="2955639" y="3004852"/>
            <a:ext cx="8640966" cy="493562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rot="10046799">
            <a:off x="5854252" y="2291519"/>
            <a:ext cx="8057246" cy="5008817"/>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rot="-2141514">
            <a:off x="-4932874" y="-279655"/>
            <a:ext cx="8057313" cy="5008802"/>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rot="5400000">
            <a:off x="5635913" y="390902"/>
            <a:ext cx="5522461" cy="2522062"/>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rot="-1271719">
            <a:off x="-2813177" y="-3761996"/>
            <a:ext cx="8057243" cy="5008802"/>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rot="-10624511">
            <a:off x="-1510568" y="-897232"/>
            <a:ext cx="5216788" cy="3135598"/>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rot="-10624511">
            <a:off x="-1131230" y="-965085"/>
            <a:ext cx="5736637" cy="3271305"/>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23"/>
          <p:cNvSpPr txBox="1">
            <a:spLocks noGrp="1"/>
          </p:cNvSpPr>
          <p:nvPr>
            <p:ph type="subTitle" idx="1"/>
          </p:nvPr>
        </p:nvSpPr>
        <p:spPr>
          <a:xfrm>
            <a:off x="937625" y="3678200"/>
            <a:ext cx="2175300" cy="92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3"/>
          <p:cNvSpPr txBox="1">
            <a:spLocks noGrp="1"/>
          </p:cNvSpPr>
          <p:nvPr>
            <p:ph type="subTitle" idx="2"/>
          </p:nvPr>
        </p:nvSpPr>
        <p:spPr>
          <a:xfrm>
            <a:off x="3484347" y="3678200"/>
            <a:ext cx="2175300" cy="92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3"/>
          <p:cNvSpPr txBox="1">
            <a:spLocks noGrp="1"/>
          </p:cNvSpPr>
          <p:nvPr>
            <p:ph type="subTitle" idx="3"/>
          </p:nvPr>
        </p:nvSpPr>
        <p:spPr>
          <a:xfrm>
            <a:off x="6031075" y="3678200"/>
            <a:ext cx="2175300" cy="92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3"/>
          <p:cNvSpPr txBox="1">
            <a:spLocks noGrp="1"/>
          </p:cNvSpPr>
          <p:nvPr>
            <p:ph type="subTitle" idx="4"/>
          </p:nvPr>
        </p:nvSpPr>
        <p:spPr>
          <a:xfrm>
            <a:off x="937625" y="3306998"/>
            <a:ext cx="2175300" cy="5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3"/>
          <p:cNvSpPr txBox="1">
            <a:spLocks noGrp="1"/>
          </p:cNvSpPr>
          <p:nvPr>
            <p:ph type="subTitle" idx="5"/>
          </p:nvPr>
        </p:nvSpPr>
        <p:spPr>
          <a:xfrm>
            <a:off x="3484350" y="3306998"/>
            <a:ext cx="2175300" cy="5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3"/>
          <p:cNvSpPr txBox="1">
            <a:spLocks noGrp="1"/>
          </p:cNvSpPr>
          <p:nvPr>
            <p:ph type="subTitle" idx="6"/>
          </p:nvPr>
        </p:nvSpPr>
        <p:spPr>
          <a:xfrm>
            <a:off x="6031075" y="3306998"/>
            <a:ext cx="2175300" cy="5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0" name="Google Shape;230;p24"/>
          <p:cNvSpPr txBox="1">
            <a:spLocks noGrp="1"/>
          </p:cNvSpPr>
          <p:nvPr>
            <p:ph type="subTitle" idx="1"/>
          </p:nvPr>
        </p:nvSpPr>
        <p:spPr>
          <a:xfrm>
            <a:off x="1087357" y="1842900"/>
            <a:ext cx="332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4"/>
          <p:cNvSpPr txBox="1">
            <a:spLocks noGrp="1"/>
          </p:cNvSpPr>
          <p:nvPr>
            <p:ph type="subTitle" idx="2"/>
          </p:nvPr>
        </p:nvSpPr>
        <p:spPr>
          <a:xfrm>
            <a:off x="4735343" y="1842900"/>
            <a:ext cx="332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4"/>
          <p:cNvSpPr txBox="1">
            <a:spLocks noGrp="1"/>
          </p:cNvSpPr>
          <p:nvPr>
            <p:ph type="subTitle" idx="3"/>
          </p:nvPr>
        </p:nvSpPr>
        <p:spPr>
          <a:xfrm>
            <a:off x="1087357" y="3485775"/>
            <a:ext cx="332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4"/>
          <p:cNvSpPr txBox="1">
            <a:spLocks noGrp="1"/>
          </p:cNvSpPr>
          <p:nvPr>
            <p:ph type="subTitle" idx="4"/>
          </p:nvPr>
        </p:nvSpPr>
        <p:spPr>
          <a:xfrm>
            <a:off x="4735343" y="3485775"/>
            <a:ext cx="332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4"/>
          <p:cNvSpPr txBox="1">
            <a:spLocks noGrp="1"/>
          </p:cNvSpPr>
          <p:nvPr>
            <p:ph type="subTitle" idx="5"/>
          </p:nvPr>
        </p:nvSpPr>
        <p:spPr>
          <a:xfrm>
            <a:off x="1087357" y="1489700"/>
            <a:ext cx="3321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Quicksand"/>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Quicksand"/>
              <a:buNone/>
              <a:defRPr sz="24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24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24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24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24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24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24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2400">
                <a:latin typeface="Quicksand"/>
                <a:ea typeface="Quicksand"/>
                <a:cs typeface="Quicksand"/>
                <a:sym typeface="Quicksand"/>
              </a:defRPr>
            </a:lvl9pPr>
          </a:lstStyle>
          <a:p>
            <a:endParaRPr/>
          </a:p>
        </p:txBody>
      </p:sp>
      <p:sp>
        <p:nvSpPr>
          <p:cNvPr id="235" name="Google Shape;235;p24"/>
          <p:cNvSpPr txBox="1">
            <a:spLocks noGrp="1"/>
          </p:cNvSpPr>
          <p:nvPr>
            <p:ph type="subTitle" idx="6"/>
          </p:nvPr>
        </p:nvSpPr>
        <p:spPr>
          <a:xfrm>
            <a:off x="1087357" y="3132675"/>
            <a:ext cx="3321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Quicksand"/>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Quicksand"/>
              <a:buNone/>
              <a:defRPr sz="24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24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24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24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24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24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24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2400">
                <a:latin typeface="Quicksand"/>
                <a:ea typeface="Quicksand"/>
                <a:cs typeface="Quicksand"/>
                <a:sym typeface="Quicksand"/>
              </a:defRPr>
            </a:lvl9pPr>
          </a:lstStyle>
          <a:p>
            <a:endParaRPr/>
          </a:p>
        </p:txBody>
      </p:sp>
      <p:sp>
        <p:nvSpPr>
          <p:cNvPr id="236" name="Google Shape;236;p24"/>
          <p:cNvSpPr txBox="1">
            <a:spLocks noGrp="1"/>
          </p:cNvSpPr>
          <p:nvPr>
            <p:ph type="subTitle" idx="7"/>
          </p:nvPr>
        </p:nvSpPr>
        <p:spPr>
          <a:xfrm>
            <a:off x="4735337" y="1489700"/>
            <a:ext cx="3321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Quicksand"/>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Quicksand"/>
              <a:buNone/>
              <a:defRPr sz="24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24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24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24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24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24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24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2400">
                <a:latin typeface="Quicksand"/>
                <a:ea typeface="Quicksand"/>
                <a:cs typeface="Quicksand"/>
                <a:sym typeface="Quicksand"/>
              </a:defRPr>
            </a:lvl9pPr>
          </a:lstStyle>
          <a:p>
            <a:endParaRPr/>
          </a:p>
        </p:txBody>
      </p:sp>
      <p:sp>
        <p:nvSpPr>
          <p:cNvPr id="237" name="Google Shape;237;p24"/>
          <p:cNvSpPr txBox="1">
            <a:spLocks noGrp="1"/>
          </p:cNvSpPr>
          <p:nvPr>
            <p:ph type="subTitle" idx="8"/>
          </p:nvPr>
        </p:nvSpPr>
        <p:spPr>
          <a:xfrm>
            <a:off x="4735337" y="3132675"/>
            <a:ext cx="3321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Quicksand"/>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Quicksand"/>
              <a:buNone/>
              <a:defRPr sz="24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24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24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24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24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24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24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2400">
                <a:latin typeface="Quicksand"/>
                <a:ea typeface="Quicksand"/>
                <a:cs typeface="Quicksand"/>
                <a:sym typeface="Quicksand"/>
              </a:defRPr>
            </a:lvl9pPr>
          </a:lstStyle>
          <a:p>
            <a:endParaRPr/>
          </a:p>
        </p:txBody>
      </p:sp>
      <p:sp>
        <p:nvSpPr>
          <p:cNvPr id="238" name="Google Shape;238;p24"/>
          <p:cNvSpPr/>
          <p:nvPr/>
        </p:nvSpPr>
        <p:spPr>
          <a:xfrm rot="9164520">
            <a:off x="-2458727" y="-2559589"/>
            <a:ext cx="8640992" cy="493564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39" name="Google Shape;239;p24"/>
          <p:cNvSpPr/>
          <p:nvPr/>
        </p:nvSpPr>
        <p:spPr>
          <a:xfrm rot="7342801">
            <a:off x="5374880" y="1772371"/>
            <a:ext cx="8057305" cy="500881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0" name="Google Shape;240;p24"/>
          <p:cNvSpPr/>
          <p:nvPr/>
        </p:nvSpPr>
        <p:spPr>
          <a:xfrm rot="7774100">
            <a:off x="-3950002" y="-1324765"/>
            <a:ext cx="8640932" cy="4935610"/>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1" name="Google Shape;241;p24"/>
          <p:cNvSpPr/>
          <p:nvPr/>
        </p:nvSpPr>
        <p:spPr>
          <a:xfrm rot="8293387">
            <a:off x="5053102" y="2157304"/>
            <a:ext cx="8057288" cy="5008785"/>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2" name="Google Shape;242;p24"/>
          <p:cNvSpPr/>
          <p:nvPr/>
        </p:nvSpPr>
        <p:spPr>
          <a:xfrm rot="7342767">
            <a:off x="4683715" y="972913"/>
            <a:ext cx="7815202" cy="2940054"/>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3" name="Google Shape;243;p24"/>
          <p:cNvSpPr/>
          <p:nvPr/>
        </p:nvSpPr>
        <p:spPr>
          <a:xfrm rot="7342767">
            <a:off x="4405850" y="410748"/>
            <a:ext cx="8222248" cy="3754878"/>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4" name="Google Shape;244;p24"/>
          <p:cNvSpPr/>
          <p:nvPr/>
        </p:nvSpPr>
        <p:spPr>
          <a:xfrm rot="9164508">
            <a:off x="-3135018" y="-1220455"/>
            <a:ext cx="7327114" cy="5153450"/>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245" name="Google Shape;245;p24"/>
          <p:cNvSpPr/>
          <p:nvPr/>
        </p:nvSpPr>
        <p:spPr>
          <a:xfrm rot="9164508">
            <a:off x="-3292815" y="-1545200"/>
            <a:ext cx="8057256" cy="5376489"/>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8"/>
        <p:cNvGrpSpPr/>
        <p:nvPr/>
      </p:nvGrpSpPr>
      <p:grpSpPr>
        <a:xfrm>
          <a:off x="0" y="0"/>
          <a:ext cx="0" cy="0"/>
          <a:chOff x="0" y="0"/>
          <a:chExt cx="0" cy="0"/>
        </a:xfrm>
      </p:grpSpPr>
      <p:sp>
        <p:nvSpPr>
          <p:cNvPr id="309" name="Google Shape;309;p29"/>
          <p:cNvSpPr/>
          <p:nvPr/>
        </p:nvSpPr>
        <p:spPr>
          <a:xfrm rot="-1635480">
            <a:off x="3136868" y="2326021"/>
            <a:ext cx="8640992" cy="493564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rot="-3457199">
            <a:off x="-3989576" y="-2537708"/>
            <a:ext cx="8057305" cy="500881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rot="-2586851">
            <a:off x="4593598" y="632631"/>
            <a:ext cx="8640928" cy="493560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rot="-2506613">
            <a:off x="-3667782" y="-2922610"/>
            <a:ext cx="8057288" cy="5008785"/>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rot="-3457233">
            <a:off x="-3091582" y="-39889"/>
            <a:ext cx="7815202" cy="2940054"/>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rot="-3457233">
            <a:off x="-3295115" y="-57248"/>
            <a:ext cx="8222248" cy="3754878"/>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1635492">
            <a:off x="5162312" y="610334"/>
            <a:ext cx="7327114" cy="5153450"/>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rot="-1635492">
            <a:off x="4678167" y="412190"/>
            <a:ext cx="8057256" cy="5376489"/>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7"/>
        <p:cNvGrpSpPr/>
        <p:nvPr/>
      </p:nvGrpSpPr>
      <p:grpSpPr>
        <a:xfrm>
          <a:off x="0" y="0"/>
          <a:ext cx="0" cy="0"/>
          <a:chOff x="0" y="0"/>
          <a:chExt cx="0" cy="0"/>
        </a:xfrm>
      </p:grpSpPr>
      <p:sp>
        <p:nvSpPr>
          <p:cNvPr id="318" name="Google Shape;318;p30"/>
          <p:cNvSpPr/>
          <p:nvPr/>
        </p:nvSpPr>
        <p:spPr>
          <a:xfrm rot="9164520">
            <a:off x="-2335252" y="-3265139"/>
            <a:ext cx="8640992" cy="493564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rot="9653192">
            <a:off x="3107019" y="3336275"/>
            <a:ext cx="8057288" cy="5008801"/>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rot="8213149">
            <a:off x="-3791917" y="-1571706"/>
            <a:ext cx="8640928" cy="493560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rot="10603783">
            <a:off x="2615548" y="3437141"/>
            <a:ext cx="8057282" cy="5008785"/>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rot="9653180">
            <a:off x="3531333" y="2741723"/>
            <a:ext cx="7815075" cy="2940007"/>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rot="9164508">
            <a:off x="-3046818" y="-1767255"/>
            <a:ext cx="7327114" cy="5153450"/>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rot="9164508">
            <a:off x="-3292815" y="-1792150"/>
            <a:ext cx="8057256" cy="5376489"/>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13225" y="2139775"/>
            <a:ext cx="46968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296025" y="855425"/>
            <a:ext cx="1531200" cy="1133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713225" y="3801925"/>
            <a:ext cx="46968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a:off x="4110269" y="1786970"/>
            <a:ext cx="8641018" cy="493565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046799">
            <a:off x="6720152" y="1357794"/>
            <a:ext cx="8057246" cy="5008817"/>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50557">
            <a:off x="-967014" y="-2911590"/>
            <a:ext cx="8057266" cy="5008784"/>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5635913" y="390902"/>
            <a:ext cx="5522461" cy="2522062"/>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624511">
            <a:off x="-1129568" y="-886682"/>
            <a:ext cx="5216788" cy="3135598"/>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624511">
            <a:off x="-750230" y="-954535"/>
            <a:ext cx="5736637" cy="3271305"/>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271719">
            <a:off x="-2813177" y="-3761996"/>
            <a:ext cx="8057243" cy="5008802"/>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7"/>
          <p:cNvSpPr/>
          <p:nvPr/>
        </p:nvSpPr>
        <p:spPr>
          <a:xfrm>
            <a:off x="2525592" y="1659072"/>
            <a:ext cx="8641018" cy="493565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2391684" y="-3032174"/>
            <a:ext cx="8057251"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rot="-951373">
            <a:off x="3888913" y="1659101"/>
            <a:ext cx="8640970" cy="493560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950557">
            <a:off x="-1613326" y="-3234965"/>
            <a:ext cx="8057266" cy="5008784"/>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3103449" y="-598135"/>
            <a:ext cx="7815119" cy="2940023"/>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3397856" y="-859887"/>
            <a:ext cx="8222161" cy="3754839"/>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4827735" y="754465"/>
            <a:ext cx="7327152" cy="5153476"/>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4180750" y="737563"/>
            <a:ext cx="8057297" cy="5376516"/>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subTitle" idx="1"/>
          </p:nvPr>
        </p:nvSpPr>
        <p:spPr>
          <a:xfrm>
            <a:off x="1032150" y="1624100"/>
            <a:ext cx="39825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4068350" y="1632850"/>
            <a:ext cx="4362300" cy="187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2" name="Google Shape;72;p8"/>
          <p:cNvSpPr/>
          <p:nvPr/>
        </p:nvSpPr>
        <p:spPr>
          <a:xfrm rot="-10323072">
            <a:off x="5491010" y="2099623"/>
            <a:ext cx="8057202" cy="5008778"/>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8979179">
            <a:off x="-4131426" y="-282479"/>
            <a:ext cx="8640979" cy="4935653"/>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800000">
            <a:off x="3269262" y="3232411"/>
            <a:ext cx="8057251"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10100240">
            <a:off x="-3607323" y="-1928320"/>
            <a:ext cx="8641094" cy="493562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10624511">
            <a:off x="-635668" y="-886682"/>
            <a:ext cx="5216788" cy="3135598"/>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624511">
            <a:off x="5370470" y="3366990"/>
            <a:ext cx="5736637" cy="3271305"/>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3445450" y="1655500"/>
            <a:ext cx="49854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3445450" y="2816925"/>
            <a:ext cx="49854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9"/>
          <p:cNvSpPr/>
          <p:nvPr/>
        </p:nvSpPr>
        <p:spPr>
          <a:xfrm>
            <a:off x="2525592" y="1659072"/>
            <a:ext cx="8641018" cy="493565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1716259" y="-2605674"/>
            <a:ext cx="8057251"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rot="-951373">
            <a:off x="3888913" y="1659101"/>
            <a:ext cx="8640970" cy="493560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rot="950557">
            <a:off x="-584401" y="-3353815"/>
            <a:ext cx="8057266" cy="5008784"/>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551813" y="-1463080"/>
            <a:ext cx="7815119" cy="2940023"/>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880856" y="-1776787"/>
            <a:ext cx="8222161" cy="3754839"/>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827735" y="754465"/>
            <a:ext cx="7327152" cy="5153476"/>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4180750" y="737563"/>
            <a:ext cx="8057297" cy="5376516"/>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3882300" y="2079575"/>
            <a:ext cx="43197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16"/>
          <p:cNvSpPr txBox="1">
            <a:spLocks noGrp="1"/>
          </p:cNvSpPr>
          <p:nvPr>
            <p:ph type="title" idx="2" hasCustomPrompt="1"/>
          </p:nvPr>
        </p:nvSpPr>
        <p:spPr>
          <a:xfrm>
            <a:off x="5337975" y="898425"/>
            <a:ext cx="1408200" cy="1030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4" name="Google Shape;144;p16"/>
          <p:cNvSpPr txBox="1">
            <a:spLocks noGrp="1"/>
          </p:cNvSpPr>
          <p:nvPr>
            <p:ph type="subTitle" idx="1"/>
          </p:nvPr>
        </p:nvSpPr>
        <p:spPr>
          <a:xfrm>
            <a:off x="3882300" y="3741725"/>
            <a:ext cx="43197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6"/>
          <p:cNvSpPr/>
          <p:nvPr/>
        </p:nvSpPr>
        <p:spPr>
          <a:xfrm rot="-2104852">
            <a:off x="2915317" y="3047755"/>
            <a:ext cx="8641018" cy="4935631"/>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10046799">
            <a:off x="5786002" y="2362269"/>
            <a:ext cx="8057246" cy="5008817"/>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35">
            <a:off x="-1699892" y="-3080014"/>
            <a:ext cx="8057334"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5400000">
            <a:off x="5774463" y="754577"/>
            <a:ext cx="5522461" cy="2522062"/>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1271719">
            <a:off x="-2847827" y="-3242471"/>
            <a:ext cx="8057243" cy="5008802"/>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rot="9802955">
            <a:off x="-1478945" y="-225130"/>
            <a:ext cx="5216658" cy="3135641"/>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rot="9802955">
            <a:off x="-1136424" y="-506832"/>
            <a:ext cx="5736494" cy="3271350"/>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1"/>
          <p:cNvSpPr txBox="1">
            <a:spLocks noGrp="1"/>
          </p:cNvSpPr>
          <p:nvPr>
            <p:ph type="subTitle" idx="1"/>
          </p:nvPr>
        </p:nvSpPr>
        <p:spPr>
          <a:xfrm>
            <a:off x="4720705" y="3285625"/>
            <a:ext cx="2836500" cy="11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1"/>
          <p:cNvSpPr txBox="1">
            <a:spLocks noGrp="1"/>
          </p:cNvSpPr>
          <p:nvPr>
            <p:ph type="subTitle" idx="2"/>
          </p:nvPr>
        </p:nvSpPr>
        <p:spPr>
          <a:xfrm>
            <a:off x="1586800" y="3285625"/>
            <a:ext cx="2836500" cy="11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1"/>
          <p:cNvSpPr txBox="1">
            <a:spLocks noGrp="1"/>
          </p:cNvSpPr>
          <p:nvPr>
            <p:ph type="subTitle" idx="3"/>
          </p:nvPr>
        </p:nvSpPr>
        <p:spPr>
          <a:xfrm>
            <a:off x="1586793" y="2906139"/>
            <a:ext cx="2836500" cy="5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4" name="Google Shape;194;p21"/>
          <p:cNvSpPr txBox="1">
            <a:spLocks noGrp="1"/>
          </p:cNvSpPr>
          <p:nvPr>
            <p:ph type="subTitle" idx="4"/>
          </p:nvPr>
        </p:nvSpPr>
        <p:spPr>
          <a:xfrm>
            <a:off x="4720707" y="2906139"/>
            <a:ext cx="2836500" cy="5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5" name="Google Shape;195;p21"/>
          <p:cNvSpPr/>
          <p:nvPr/>
        </p:nvSpPr>
        <p:spPr>
          <a:xfrm rot="-1635480">
            <a:off x="2942843" y="2572971"/>
            <a:ext cx="8640992" cy="4935648"/>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rot="-3457199">
            <a:off x="-3989576" y="-2537708"/>
            <a:ext cx="8057305" cy="500881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rot="-2586851">
            <a:off x="4593598" y="632631"/>
            <a:ext cx="8640928" cy="493560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rot="-2506613">
            <a:off x="-3667782" y="-2922610"/>
            <a:ext cx="8057288" cy="5008785"/>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rot="-3457233">
            <a:off x="-3056307" y="330511"/>
            <a:ext cx="7815202" cy="2940054"/>
          </a:xfrm>
          <a:custGeom>
            <a:avLst/>
            <a:gdLst/>
            <a:ahLst/>
            <a:cxnLst/>
            <a:rect l="l" t="t" r="r" b="b"/>
            <a:pathLst>
              <a:path w="85535" h="32178" fill="none" extrusionOk="0">
                <a:moveTo>
                  <a:pt x="1" y="28867"/>
                </a:moveTo>
                <a:cubicBezTo>
                  <a:pt x="3224" y="32048"/>
                  <a:pt x="8577" y="32177"/>
                  <a:pt x="12693" y="30287"/>
                </a:cubicBezTo>
                <a:cubicBezTo>
                  <a:pt x="16812" y="28397"/>
                  <a:pt x="19932" y="24883"/>
                  <a:pt x="22725" y="21314"/>
                </a:cubicBezTo>
                <a:cubicBezTo>
                  <a:pt x="25514" y="17744"/>
                  <a:pt x="28165" y="13968"/>
                  <a:pt x="31766" y="11224"/>
                </a:cubicBezTo>
                <a:cubicBezTo>
                  <a:pt x="37300" y="7007"/>
                  <a:pt x="44656" y="5664"/>
                  <a:pt x="51565" y="6466"/>
                </a:cubicBezTo>
                <a:cubicBezTo>
                  <a:pt x="55836" y="6962"/>
                  <a:pt x="59982" y="8211"/>
                  <a:pt x="64205" y="9010"/>
                </a:cubicBezTo>
                <a:cubicBezTo>
                  <a:pt x="68431" y="9809"/>
                  <a:pt x="72878" y="10136"/>
                  <a:pt x="76968" y="8813"/>
                </a:cubicBezTo>
                <a:cubicBezTo>
                  <a:pt x="81059" y="7489"/>
                  <a:pt x="84731" y="4227"/>
                  <a:pt x="85534" y="1"/>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rot="-3457233">
            <a:off x="-3185490" y="77852"/>
            <a:ext cx="8222248" cy="3754878"/>
          </a:xfrm>
          <a:custGeom>
            <a:avLst/>
            <a:gdLst/>
            <a:ahLst/>
            <a:cxnLst/>
            <a:rect l="l" t="t" r="r" b="b"/>
            <a:pathLst>
              <a:path w="89990" h="41096" fill="none" extrusionOk="0">
                <a:moveTo>
                  <a:pt x="89990" y="0"/>
                </a:moveTo>
                <a:cubicBezTo>
                  <a:pt x="89481" y="4948"/>
                  <a:pt x="86032" y="9249"/>
                  <a:pt x="81666" y="11531"/>
                </a:cubicBezTo>
                <a:cubicBezTo>
                  <a:pt x="79320" y="12757"/>
                  <a:pt x="76715" y="13440"/>
                  <a:pt x="74036" y="13518"/>
                </a:cubicBezTo>
                <a:cubicBezTo>
                  <a:pt x="71735" y="13586"/>
                  <a:pt x="69434" y="13246"/>
                  <a:pt x="67162" y="12773"/>
                </a:cubicBezTo>
                <a:cubicBezTo>
                  <a:pt x="62250" y="11747"/>
                  <a:pt x="57405" y="10120"/>
                  <a:pt x="52503" y="10492"/>
                </a:cubicBezTo>
                <a:cubicBezTo>
                  <a:pt x="48464" y="10796"/>
                  <a:pt x="44671" y="12333"/>
                  <a:pt x="41383" y="14511"/>
                </a:cubicBezTo>
                <a:cubicBezTo>
                  <a:pt x="38856" y="16181"/>
                  <a:pt x="36584" y="18223"/>
                  <a:pt x="34445" y="20491"/>
                </a:cubicBezTo>
                <a:cubicBezTo>
                  <a:pt x="33785" y="21190"/>
                  <a:pt x="33144" y="21905"/>
                  <a:pt x="32507" y="22630"/>
                </a:cubicBezTo>
                <a:cubicBezTo>
                  <a:pt x="30041" y="25433"/>
                  <a:pt x="27640" y="28365"/>
                  <a:pt x="25032" y="31038"/>
                </a:cubicBezTo>
                <a:cubicBezTo>
                  <a:pt x="23058" y="33057"/>
                  <a:pt x="20938" y="34953"/>
                  <a:pt x="18598" y="36523"/>
                </a:cubicBezTo>
                <a:cubicBezTo>
                  <a:pt x="17042" y="37568"/>
                  <a:pt x="15385" y="38461"/>
                  <a:pt x="13628" y="39150"/>
                </a:cubicBezTo>
                <a:cubicBezTo>
                  <a:pt x="9226" y="40866"/>
                  <a:pt x="4078" y="41095"/>
                  <a:pt x="0" y="391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rot="-1635492">
            <a:off x="5250512" y="310484"/>
            <a:ext cx="7327114" cy="5153450"/>
          </a:xfrm>
          <a:custGeom>
            <a:avLst/>
            <a:gdLst/>
            <a:ahLst/>
            <a:cxnLst/>
            <a:rect l="l" t="t" r="r" b="b"/>
            <a:pathLst>
              <a:path w="85249" h="59959" fill="none" extrusionOk="0">
                <a:moveTo>
                  <a:pt x="85249" y="2706"/>
                </a:moveTo>
                <a:cubicBezTo>
                  <a:pt x="84261" y="732"/>
                  <a:pt x="81643" y="0"/>
                  <a:pt x="79514" y="589"/>
                </a:cubicBezTo>
                <a:cubicBezTo>
                  <a:pt x="77382" y="1175"/>
                  <a:pt x="75683" y="2783"/>
                  <a:pt x="74298" y="4508"/>
                </a:cubicBezTo>
                <a:cubicBezTo>
                  <a:pt x="69566" y="10395"/>
                  <a:pt x="67321" y="17977"/>
                  <a:pt x="63745" y="24307"/>
                </a:cubicBezTo>
                <a:cubicBezTo>
                  <a:pt x="60583" y="29905"/>
                  <a:pt x="56703" y="35050"/>
                  <a:pt x="50904" y="37927"/>
                </a:cubicBezTo>
                <a:cubicBezTo>
                  <a:pt x="46402" y="40157"/>
                  <a:pt x="41118" y="40804"/>
                  <a:pt x="35963" y="40914"/>
                </a:cubicBezTo>
                <a:cubicBezTo>
                  <a:pt x="34244" y="40950"/>
                  <a:pt x="32526" y="40934"/>
                  <a:pt x="30808" y="40914"/>
                </a:cubicBezTo>
                <a:cubicBezTo>
                  <a:pt x="27384" y="40879"/>
                  <a:pt x="23954" y="40840"/>
                  <a:pt x="20572" y="41170"/>
                </a:cubicBezTo>
                <a:cubicBezTo>
                  <a:pt x="17184" y="41503"/>
                  <a:pt x="13796" y="42228"/>
                  <a:pt x="10731" y="43655"/>
                </a:cubicBezTo>
                <a:cubicBezTo>
                  <a:pt x="9197" y="44364"/>
                  <a:pt x="7751" y="45257"/>
                  <a:pt x="6440" y="46347"/>
                </a:cubicBezTo>
                <a:cubicBezTo>
                  <a:pt x="2515" y="49626"/>
                  <a:pt x="0" y="54936"/>
                  <a:pt x="1175" y="59958"/>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rot="-1635492">
            <a:off x="4678167" y="412190"/>
            <a:ext cx="8057256" cy="5376489"/>
          </a:xfrm>
          <a:custGeom>
            <a:avLst/>
            <a:gdLst/>
            <a:ahLst/>
            <a:cxnLst/>
            <a:rect l="l" t="t" r="r" b="b"/>
            <a:pathLst>
              <a:path w="93744" h="62554" fill="none" extrusionOk="0">
                <a:moveTo>
                  <a:pt x="93743" y="3401"/>
                </a:moveTo>
                <a:cubicBezTo>
                  <a:pt x="92685" y="997"/>
                  <a:pt x="89598" y="0"/>
                  <a:pt x="87045" y="621"/>
                </a:cubicBezTo>
                <a:cubicBezTo>
                  <a:pt x="84491" y="1239"/>
                  <a:pt x="82427" y="3107"/>
                  <a:pt x="80741" y="5126"/>
                </a:cubicBezTo>
                <a:cubicBezTo>
                  <a:pt x="74984" y="12025"/>
                  <a:pt x="72197" y="21170"/>
                  <a:pt x="66411" y="27678"/>
                </a:cubicBezTo>
                <a:cubicBezTo>
                  <a:pt x="62007" y="32629"/>
                  <a:pt x="56509" y="36160"/>
                  <a:pt x="50079" y="37949"/>
                </a:cubicBezTo>
                <a:cubicBezTo>
                  <a:pt x="45176" y="39312"/>
                  <a:pt x="39869" y="39613"/>
                  <a:pt x="34633" y="39788"/>
                </a:cubicBezTo>
                <a:cubicBezTo>
                  <a:pt x="32885" y="39849"/>
                  <a:pt x="31141" y="39898"/>
                  <a:pt x="29397" y="39979"/>
                </a:cubicBezTo>
                <a:cubicBezTo>
                  <a:pt x="25931" y="40140"/>
                  <a:pt x="22442" y="40448"/>
                  <a:pt x="19077" y="41176"/>
                </a:cubicBezTo>
                <a:cubicBezTo>
                  <a:pt x="15692" y="41907"/>
                  <a:pt x="12404" y="43082"/>
                  <a:pt x="9498" y="44933"/>
                </a:cubicBezTo>
                <a:cubicBezTo>
                  <a:pt x="8055" y="45852"/>
                  <a:pt x="6722" y="46952"/>
                  <a:pt x="5547" y="48221"/>
                </a:cubicBezTo>
                <a:cubicBezTo>
                  <a:pt x="2003" y="52049"/>
                  <a:pt x="0" y="57492"/>
                  <a:pt x="1372" y="62553"/>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2"/>
          <p:cNvSpPr txBox="1">
            <a:spLocks noGrp="1"/>
          </p:cNvSpPr>
          <p:nvPr>
            <p:ph type="subTitle" idx="1"/>
          </p:nvPr>
        </p:nvSpPr>
        <p:spPr>
          <a:xfrm>
            <a:off x="4735382" y="1743825"/>
            <a:ext cx="3473700" cy="21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2"/>
          <p:cNvSpPr txBox="1">
            <a:spLocks noGrp="1"/>
          </p:cNvSpPr>
          <p:nvPr>
            <p:ph type="subTitle" idx="2"/>
          </p:nvPr>
        </p:nvSpPr>
        <p:spPr>
          <a:xfrm>
            <a:off x="934918" y="1743825"/>
            <a:ext cx="3473700" cy="21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2"/>
          <p:cNvSpPr/>
          <p:nvPr/>
        </p:nvSpPr>
        <p:spPr>
          <a:xfrm rot="2700000" flipH="1">
            <a:off x="-3124979" y="1627198"/>
            <a:ext cx="8641023" cy="4935639"/>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1700404" flipH="1">
            <a:off x="-4250670" y="502979"/>
            <a:ext cx="8641049" cy="4935614"/>
          </a:xfrm>
          <a:custGeom>
            <a:avLst/>
            <a:gdLst/>
            <a:ahLst/>
            <a:cxnLst/>
            <a:rect l="l" t="t" r="r" b="b"/>
            <a:pathLst>
              <a:path w="35540" h="22537" extrusionOk="0">
                <a:moveTo>
                  <a:pt x="31779" y="142"/>
                </a:moveTo>
                <a:cubicBezTo>
                  <a:pt x="31038" y="314"/>
                  <a:pt x="30397" y="783"/>
                  <a:pt x="29870" y="1333"/>
                </a:cubicBezTo>
                <a:cubicBezTo>
                  <a:pt x="28459" y="2809"/>
                  <a:pt x="27808" y="4828"/>
                  <a:pt x="26967" y="6689"/>
                </a:cubicBezTo>
                <a:cubicBezTo>
                  <a:pt x="26126" y="8550"/>
                  <a:pt x="24896" y="10440"/>
                  <a:pt x="22961" y="11087"/>
                </a:cubicBezTo>
                <a:cubicBezTo>
                  <a:pt x="20537" y="11896"/>
                  <a:pt x="17537" y="10579"/>
                  <a:pt x="15495" y="12109"/>
                </a:cubicBezTo>
                <a:cubicBezTo>
                  <a:pt x="14181" y="13093"/>
                  <a:pt x="13712" y="15006"/>
                  <a:pt x="12249" y="15753"/>
                </a:cubicBezTo>
                <a:cubicBezTo>
                  <a:pt x="11013" y="16381"/>
                  <a:pt x="9505" y="15941"/>
                  <a:pt x="8262" y="15323"/>
                </a:cubicBezTo>
                <a:cubicBezTo>
                  <a:pt x="7020" y="14708"/>
                  <a:pt x="5803" y="13905"/>
                  <a:pt x="4418" y="13808"/>
                </a:cubicBezTo>
                <a:cubicBezTo>
                  <a:pt x="3020" y="13711"/>
                  <a:pt x="1593" y="14423"/>
                  <a:pt x="832" y="15601"/>
                </a:cubicBezTo>
                <a:cubicBezTo>
                  <a:pt x="69" y="16776"/>
                  <a:pt x="1" y="18368"/>
                  <a:pt x="658" y="19604"/>
                </a:cubicBezTo>
                <a:cubicBezTo>
                  <a:pt x="1276" y="20769"/>
                  <a:pt x="2454" y="21559"/>
                  <a:pt x="3706" y="21967"/>
                </a:cubicBezTo>
                <a:cubicBezTo>
                  <a:pt x="4958" y="22374"/>
                  <a:pt x="6295" y="22439"/>
                  <a:pt x="7612" y="22455"/>
                </a:cubicBezTo>
                <a:cubicBezTo>
                  <a:pt x="14563" y="22536"/>
                  <a:pt x="21537" y="21326"/>
                  <a:pt x="28009" y="18789"/>
                </a:cubicBezTo>
                <a:cubicBezTo>
                  <a:pt x="29876" y="18057"/>
                  <a:pt x="31753" y="17180"/>
                  <a:pt x="33109" y="15705"/>
                </a:cubicBezTo>
                <a:cubicBezTo>
                  <a:pt x="34873" y="13782"/>
                  <a:pt x="35539" y="11054"/>
                  <a:pt x="35462" y="8446"/>
                </a:cubicBezTo>
                <a:cubicBezTo>
                  <a:pt x="35407" y="6566"/>
                  <a:pt x="35002" y="4715"/>
                  <a:pt x="34510" y="2906"/>
                </a:cubicBezTo>
                <a:cubicBezTo>
                  <a:pt x="34329" y="2246"/>
                  <a:pt x="34229" y="1201"/>
                  <a:pt x="33818" y="647"/>
                </a:cubicBezTo>
                <a:cubicBezTo>
                  <a:pt x="33397" y="78"/>
                  <a:pt x="32400" y="0"/>
                  <a:pt x="31779" y="1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rot="1545229" flipH="1">
            <a:off x="6044619" y="-1619181"/>
            <a:ext cx="5623648" cy="3495973"/>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flipH="1">
            <a:off x="4402149" y="-3068074"/>
            <a:ext cx="8057251" cy="5008806"/>
          </a:xfrm>
          <a:custGeom>
            <a:avLst/>
            <a:gdLst/>
            <a:ahLst/>
            <a:cxnLst/>
            <a:rect l="l" t="t" r="r" b="b"/>
            <a:pathLst>
              <a:path w="33139" h="22871" extrusionOk="0">
                <a:moveTo>
                  <a:pt x="7172" y="20210"/>
                </a:moveTo>
                <a:cubicBezTo>
                  <a:pt x="8369" y="18825"/>
                  <a:pt x="9486" y="17230"/>
                  <a:pt x="11182" y="16537"/>
                </a:cubicBezTo>
                <a:cubicBezTo>
                  <a:pt x="13690" y="15511"/>
                  <a:pt x="16654" y="16803"/>
                  <a:pt x="19227" y="15948"/>
                </a:cubicBezTo>
                <a:cubicBezTo>
                  <a:pt x="22369" y="14906"/>
                  <a:pt x="23786" y="11127"/>
                  <a:pt x="26702" y="9567"/>
                </a:cubicBezTo>
                <a:cubicBezTo>
                  <a:pt x="27877" y="8939"/>
                  <a:pt x="29220" y="8709"/>
                  <a:pt x="30440" y="8182"/>
                </a:cubicBezTo>
                <a:cubicBezTo>
                  <a:pt x="31660" y="7654"/>
                  <a:pt x="32838" y="6670"/>
                  <a:pt x="32973" y="5347"/>
                </a:cubicBezTo>
                <a:cubicBezTo>
                  <a:pt x="33138" y="3732"/>
                  <a:pt x="31702" y="2392"/>
                  <a:pt x="30236" y="1693"/>
                </a:cubicBezTo>
                <a:cubicBezTo>
                  <a:pt x="28284" y="765"/>
                  <a:pt x="26097" y="464"/>
                  <a:pt x="23942" y="308"/>
                </a:cubicBezTo>
                <a:cubicBezTo>
                  <a:pt x="19631" y="1"/>
                  <a:pt x="15211" y="263"/>
                  <a:pt x="11156" y="1758"/>
                </a:cubicBezTo>
                <a:cubicBezTo>
                  <a:pt x="7101" y="3256"/>
                  <a:pt x="3428" y="6091"/>
                  <a:pt x="1532" y="9978"/>
                </a:cubicBezTo>
                <a:cubicBezTo>
                  <a:pt x="418" y="12262"/>
                  <a:pt x="1" y="14900"/>
                  <a:pt x="383" y="17417"/>
                </a:cubicBezTo>
                <a:cubicBezTo>
                  <a:pt x="567" y="18647"/>
                  <a:pt x="949" y="19851"/>
                  <a:pt x="1535" y="20951"/>
                </a:cubicBezTo>
                <a:cubicBezTo>
                  <a:pt x="1784" y="21417"/>
                  <a:pt x="2020" y="21974"/>
                  <a:pt x="2308" y="22411"/>
                </a:cubicBezTo>
                <a:cubicBezTo>
                  <a:pt x="2612" y="22870"/>
                  <a:pt x="3127" y="22780"/>
                  <a:pt x="3619" y="22673"/>
                </a:cubicBezTo>
                <a:cubicBezTo>
                  <a:pt x="5059" y="22369"/>
                  <a:pt x="6237" y="21288"/>
                  <a:pt x="7172" y="20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rot="8100000" flipH="1">
            <a:off x="8421918" y="-1011986"/>
            <a:ext cx="869030" cy="4025333"/>
          </a:xfrm>
          <a:custGeom>
            <a:avLst/>
            <a:gdLst/>
            <a:ahLst/>
            <a:cxnLst/>
            <a:rect l="l" t="t" r="r" b="b"/>
            <a:pathLst>
              <a:path w="17214" h="79735" fill="none" extrusionOk="0">
                <a:moveTo>
                  <a:pt x="17214" y="1438"/>
                </a:moveTo>
                <a:cubicBezTo>
                  <a:pt x="14563" y="1"/>
                  <a:pt x="11046" y="1399"/>
                  <a:pt x="9327" y="3871"/>
                </a:cubicBezTo>
                <a:cubicBezTo>
                  <a:pt x="7606" y="6347"/>
                  <a:pt x="7340" y="9554"/>
                  <a:pt x="7602" y="12557"/>
                </a:cubicBezTo>
                <a:cubicBezTo>
                  <a:pt x="8182" y="19272"/>
                  <a:pt x="11052" y="25540"/>
                  <a:pt x="13052" y="31976"/>
                </a:cubicBezTo>
                <a:cubicBezTo>
                  <a:pt x="15049" y="38413"/>
                  <a:pt x="16133" y="45633"/>
                  <a:pt x="13243" y="51723"/>
                </a:cubicBezTo>
                <a:cubicBezTo>
                  <a:pt x="11654" y="55069"/>
                  <a:pt x="9007" y="57768"/>
                  <a:pt x="6547" y="60538"/>
                </a:cubicBezTo>
                <a:cubicBezTo>
                  <a:pt x="4085" y="63308"/>
                  <a:pt x="1706" y="66340"/>
                  <a:pt x="855" y="69945"/>
                </a:cubicBezTo>
                <a:cubicBezTo>
                  <a:pt x="1" y="73550"/>
                  <a:pt x="1095" y="77861"/>
                  <a:pt x="4289" y="79734"/>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rot="3709472" flipH="1">
            <a:off x="-1583857" y="3506496"/>
            <a:ext cx="3082441" cy="719860"/>
          </a:xfrm>
          <a:custGeom>
            <a:avLst/>
            <a:gdLst/>
            <a:ahLst/>
            <a:cxnLst/>
            <a:rect l="l" t="t" r="r" b="b"/>
            <a:pathLst>
              <a:path w="61057" h="14259" fill="none" extrusionOk="0">
                <a:moveTo>
                  <a:pt x="61056" y="12689"/>
                </a:moveTo>
                <a:cubicBezTo>
                  <a:pt x="57173" y="4933"/>
                  <a:pt x="48005" y="195"/>
                  <a:pt x="39429" y="1515"/>
                </a:cubicBezTo>
                <a:cubicBezTo>
                  <a:pt x="35106" y="2182"/>
                  <a:pt x="30970" y="4221"/>
                  <a:pt x="26595" y="4072"/>
                </a:cubicBezTo>
                <a:cubicBezTo>
                  <a:pt x="23259" y="3959"/>
                  <a:pt x="20120" y="2583"/>
                  <a:pt x="16932" y="1590"/>
                </a:cubicBezTo>
                <a:cubicBezTo>
                  <a:pt x="13748" y="596"/>
                  <a:pt x="10185" y="1"/>
                  <a:pt x="7153" y="1399"/>
                </a:cubicBezTo>
                <a:cubicBezTo>
                  <a:pt x="4832" y="2467"/>
                  <a:pt x="3133" y="4586"/>
                  <a:pt x="2065" y="6907"/>
                </a:cubicBezTo>
                <a:cubicBezTo>
                  <a:pt x="1001" y="9227"/>
                  <a:pt x="496" y="11757"/>
                  <a:pt x="1" y="14259"/>
                </a:cubicBezTo>
              </a:path>
            </a:pathLst>
          </a:custGeom>
          <a:noFill/>
          <a:ln w="19050" cap="flat" cmpd="sng">
            <a:solidFill>
              <a:schemeClr val="accent6"/>
            </a:solidFill>
            <a:prstDash val="solid"/>
            <a:miter lim="32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1pPr>
            <a:lvl2pPr lvl="1"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2pPr>
            <a:lvl3pPr lvl="2"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3pPr>
            <a:lvl4pPr lvl="3"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4pPr>
            <a:lvl5pPr lvl="4"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5pPr>
            <a:lvl6pPr lvl="5"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6pPr>
            <a:lvl7pPr lvl="6"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7pPr>
            <a:lvl8pPr lvl="7"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8pPr>
            <a:lvl9pPr lvl="8" algn="ctr" rtl="0">
              <a:spcBef>
                <a:spcPts val="0"/>
              </a:spcBef>
              <a:spcAft>
                <a:spcPts val="0"/>
              </a:spcAft>
              <a:buClr>
                <a:schemeClr val="dk1"/>
              </a:buClr>
              <a:buSzPts val="3500"/>
              <a:buFont typeface="Quicksand"/>
              <a:buNone/>
              <a:defRPr sz="35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2" r:id="rId7"/>
    <p:sldLayoutId id="2147483667" r:id="rId8"/>
    <p:sldLayoutId id="2147483668" r:id="rId9"/>
    <p:sldLayoutId id="2147483669" r:id="rId10"/>
    <p:sldLayoutId id="2147483670"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32.sv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7.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61.sv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ctrTitle"/>
          </p:nvPr>
        </p:nvSpPr>
        <p:spPr>
          <a:xfrm>
            <a:off x="1069733" y="1037948"/>
            <a:ext cx="7211745" cy="2332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solidFill>
                  <a:schemeClr val="tx1"/>
                </a:solidFill>
                <a:latin typeface="Poppins" panose="00000500000000000000" pitchFamily="2" charset="0"/>
                <a:cs typeface="Poppins" panose="00000500000000000000" pitchFamily="2" charset="0"/>
              </a:rPr>
              <a:t>ENERGY CONSUMPTION</a:t>
            </a:r>
            <a:br>
              <a:rPr lang="en" sz="4800" dirty="0">
                <a:solidFill>
                  <a:schemeClr val="accent1"/>
                </a:solidFill>
                <a:latin typeface="Poppins" panose="00000500000000000000" pitchFamily="2" charset="0"/>
                <a:cs typeface="Poppins" panose="00000500000000000000" pitchFamily="2" charset="0"/>
              </a:rPr>
            </a:br>
            <a:r>
              <a:rPr lang="en" sz="4800" dirty="0">
                <a:solidFill>
                  <a:schemeClr val="accent1"/>
                </a:solidFill>
                <a:latin typeface="Poppins" panose="00000500000000000000" pitchFamily="2" charset="0"/>
                <a:cs typeface="Poppins" panose="00000500000000000000" pitchFamily="2" charset="0"/>
              </a:rPr>
              <a:t>TIME SERIES</a:t>
            </a:r>
            <a:endParaRPr sz="6100" dirty="0">
              <a:solidFill>
                <a:schemeClr val="accent1"/>
              </a:solidFill>
              <a:latin typeface="Poppins" panose="00000500000000000000" pitchFamily="2" charset="0"/>
              <a:cs typeface="Poppins" panose="00000500000000000000" pitchFamily="2" charset="0"/>
            </a:endParaRPr>
          </a:p>
        </p:txBody>
      </p:sp>
      <p:sp>
        <p:nvSpPr>
          <p:cNvPr id="336" name="Google Shape;336;p34"/>
          <p:cNvSpPr txBox="1">
            <a:spLocks noGrp="1"/>
          </p:cNvSpPr>
          <p:nvPr>
            <p:ph type="subTitle" idx="1"/>
          </p:nvPr>
        </p:nvSpPr>
        <p:spPr>
          <a:xfrm>
            <a:off x="1069733" y="3247085"/>
            <a:ext cx="5114579" cy="10241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NAME: EDWARD TAN YUAN CHONG</a:t>
            </a:r>
          </a:p>
        </p:txBody>
      </p:sp>
      <p:grpSp>
        <p:nvGrpSpPr>
          <p:cNvPr id="363" name="Google Shape;363;p34"/>
          <p:cNvGrpSpPr/>
          <p:nvPr/>
        </p:nvGrpSpPr>
        <p:grpSpPr>
          <a:xfrm>
            <a:off x="8098898" y="1183616"/>
            <a:ext cx="258628" cy="258711"/>
            <a:chOff x="4370700" y="733563"/>
            <a:chExt cx="546550" cy="546727"/>
          </a:xfrm>
        </p:grpSpPr>
        <p:sp>
          <p:nvSpPr>
            <p:cNvPr id="364" name="Google Shape;364;p34"/>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4"/>
          <p:cNvGrpSpPr/>
          <p:nvPr/>
        </p:nvGrpSpPr>
        <p:grpSpPr>
          <a:xfrm>
            <a:off x="605918" y="4679071"/>
            <a:ext cx="258628" cy="258711"/>
            <a:chOff x="4370700" y="733563"/>
            <a:chExt cx="546550" cy="546727"/>
          </a:xfrm>
        </p:grpSpPr>
        <p:sp>
          <p:nvSpPr>
            <p:cNvPr id="371" name="Google Shape;371;p34"/>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4"/>
          <p:cNvGrpSpPr/>
          <p:nvPr/>
        </p:nvGrpSpPr>
        <p:grpSpPr>
          <a:xfrm>
            <a:off x="1914432" y="484354"/>
            <a:ext cx="475608" cy="475817"/>
            <a:chOff x="4370700" y="733563"/>
            <a:chExt cx="546550" cy="546727"/>
          </a:xfrm>
        </p:grpSpPr>
        <p:sp>
          <p:nvSpPr>
            <p:cNvPr id="378" name="Google Shape;378;p34"/>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516" name="Google Shape;516;p38"/>
          <p:cNvGrpSpPr/>
          <p:nvPr/>
        </p:nvGrpSpPr>
        <p:grpSpPr>
          <a:xfrm>
            <a:off x="8137873" y="3452653"/>
            <a:ext cx="258628" cy="258711"/>
            <a:chOff x="4370700" y="733563"/>
            <a:chExt cx="546550" cy="546727"/>
          </a:xfrm>
        </p:grpSpPr>
        <p:sp>
          <p:nvSpPr>
            <p:cNvPr id="517" name="Google Shape;517;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5855798" y="3918203"/>
            <a:ext cx="258628" cy="258711"/>
            <a:chOff x="4370700" y="733563"/>
            <a:chExt cx="546550" cy="546727"/>
          </a:xfrm>
        </p:grpSpPr>
        <p:sp>
          <p:nvSpPr>
            <p:cNvPr id="524" name="Google Shape;524;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8"/>
          <p:cNvGrpSpPr/>
          <p:nvPr/>
        </p:nvGrpSpPr>
        <p:grpSpPr>
          <a:xfrm>
            <a:off x="5985112" y="1581642"/>
            <a:ext cx="475608" cy="475817"/>
            <a:chOff x="4370700" y="733563"/>
            <a:chExt cx="546550" cy="546727"/>
          </a:xfrm>
        </p:grpSpPr>
        <p:sp>
          <p:nvSpPr>
            <p:cNvPr id="531" name="Google Shape;531;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B4E32D0-D44A-C977-CBB1-E79009C7123E}"/>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302E8AA6-492B-D088-3512-7281D4C122F9}"/>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8</a:t>
            </a:r>
          </a:p>
        </p:txBody>
      </p:sp>
      <p:pic>
        <p:nvPicPr>
          <p:cNvPr id="6" name="Picture 5">
            <a:extLst>
              <a:ext uri="{FF2B5EF4-FFF2-40B4-BE49-F238E27FC236}">
                <a16:creationId xmlns:a16="http://schemas.microsoft.com/office/drawing/2014/main" id="{ED6F3698-2AF8-180A-7365-DF7F516FA24B}"/>
              </a:ext>
            </a:extLst>
          </p:cNvPr>
          <p:cNvPicPr>
            <a:picLocks noChangeAspect="1"/>
          </p:cNvPicPr>
          <p:nvPr/>
        </p:nvPicPr>
        <p:blipFill>
          <a:blip r:embed="rId3"/>
          <a:stretch>
            <a:fillRect/>
          </a:stretch>
        </p:blipFill>
        <p:spPr>
          <a:xfrm>
            <a:off x="2311553" y="1095899"/>
            <a:ext cx="4520893" cy="3948936"/>
          </a:xfrm>
          <a:prstGeom prst="rect">
            <a:avLst/>
          </a:prstGeom>
          <a:ln>
            <a:solidFill>
              <a:schemeClr val="tx1"/>
            </a:solidFill>
          </a:ln>
        </p:spPr>
      </p:pic>
    </p:spTree>
    <p:extLst>
      <p:ext uri="{BB962C8B-B14F-4D97-AF65-F5344CB8AC3E}">
        <p14:creationId xmlns:p14="http://schemas.microsoft.com/office/powerpoint/2010/main" val="308553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6" name="Title 2">
            <a:extLst>
              <a:ext uri="{FF2B5EF4-FFF2-40B4-BE49-F238E27FC236}">
                <a16:creationId xmlns:a16="http://schemas.microsoft.com/office/drawing/2014/main" id="{76A3EA62-9666-F81A-9BCD-349065AF2218}"/>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FEATURE ENGINEERING</a:t>
            </a:r>
          </a:p>
        </p:txBody>
      </p:sp>
      <p:pic>
        <p:nvPicPr>
          <p:cNvPr id="8" name="Picture 7">
            <a:extLst>
              <a:ext uri="{FF2B5EF4-FFF2-40B4-BE49-F238E27FC236}">
                <a16:creationId xmlns:a16="http://schemas.microsoft.com/office/drawing/2014/main" id="{29112CD7-1663-F8F0-BDDC-D2267264F5B4}"/>
              </a:ext>
            </a:extLst>
          </p:cNvPr>
          <p:cNvPicPr>
            <a:picLocks noChangeAspect="1"/>
          </p:cNvPicPr>
          <p:nvPr/>
        </p:nvPicPr>
        <p:blipFill>
          <a:blip r:embed="rId3"/>
          <a:stretch>
            <a:fillRect/>
          </a:stretch>
        </p:blipFill>
        <p:spPr>
          <a:xfrm>
            <a:off x="2335336" y="1154409"/>
            <a:ext cx="4473328" cy="472481"/>
          </a:xfrm>
          <a:prstGeom prst="rect">
            <a:avLst/>
          </a:prstGeom>
        </p:spPr>
      </p:pic>
      <p:sp>
        <p:nvSpPr>
          <p:cNvPr id="9" name="TextBox 8">
            <a:extLst>
              <a:ext uri="{FF2B5EF4-FFF2-40B4-BE49-F238E27FC236}">
                <a16:creationId xmlns:a16="http://schemas.microsoft.com/office/drawing/2014/main" id="{F789CC60-E96F-4E06-CB7D-2210BDE06433}"/>
              </a:ext>
            </a:extLst>
          </p:cNvPr>
          <p:cNvSpPr txBox="1"/>
          <p:nvPr/>
        </p:nvSpPr>
        <p:spPr>
          <a:xfrm>
            <a:off x="2583180" y="753162"/>
            <a:ext cx="3832860" cy="338554"/>
          </a:xfrm>
          <a:prstGeom prst="rect">
            <a:avLst/>
          </a:prstGeom>
          <a:noFill/>
        </p:spPr>
        <p:txBody>
          <a:bodyPr wrap="square" rtlCol="0">
            <a:spAutoFit/>
          </a:bodyPr>
          <a:lstStyle/>
          <a:p>
            <a:pPr algn="ctr"/>
            <a:r>
              <a:rPr lang="en-SG" sz="1600" dirty="0">
                <a:latin typeface="Raleway" pitchFamily="2" charset="0"/>
              </a:rPr>
              <a:t>Rename ‘DATE’ Column</a:t>
            </a:r>
          </a:p>
        </p:txBody>
      </p:sp>
      <p:pic>
        <p:nvPicPr>
          <p:cNvPr id="11" name="Picture 10">
            <a:extLst>
              <a:ext uri="{FF2B5EF4-FFF2-40B4-BE49-F238E27FC236}">
                <a16:creationId xmlns:a16="http://schemas.microsoft.com/office/drawing/2014/main" id="{05E9C952-694C-F1FA-736F-EED689974877}"/>
              </a:ext>
            </a:extLst>
          </p:cNvPr>
          <p:cNvPicPr>
            <a:picLocks noChangeAspect="1"/>
          </p:cNvPicPr>
          <p:nvPr/>
        </p:nvPicPr>
        <p:blipFill>
          <a:blip r:embed="rId4"/>
          <a:stretch>
            <a:fillRect/>
          </a:stretch>
        </p:blipFill>
        <p:spPr>
          <a:xfrm>
            <a:off x="396461" y="2533546"/>
            <a:ext cx="2659610" cy="983065"/>
          </a:xfrm>
          <a:prstGeom prst="rect">
            <a:avLst/>
          </a:prstGeom>
        </p:spPr>
      </p:pic>
      <p:pic>
        <p:nvPicPr>
          <p:cNvPr id="15" name="Picture 14">
            <a:extLst>
              <a:ext uri="{FF2B5EF4-FFF2-40B4-BE49-F238E27FC236}">
                <a16:creationId xmlns:a16="http://schemas.microsoft.com/office/drawing/2014/main" id="{B4C9ADC6-ACEF-B79C-F767-3932C414F538}"/>
              </a:ext>
            </a:extLst>
          </p:cNvPr>
          <p:cNvPicPr>
            <a:picLocks noChangeAspect="1"/>
          </p:cNvPicPr>
          <p:nvPr/>
        </p:nvPicPr>
        <p:blipFill>
          <a:blip r:embed="rId5"/>
          <a:stretch>
            <a:fillRect/>
          </a:stretch>
        </p:blipFill>
        <p:spPr>
          <a:xfrm>
            <a:off x="3246005" y="2529642"/>
            <a:ext cx="2171888" cy="243861"/>
          </a:xfrm>
          <a:prstGeom prst="rect">
            <a:avLst/>
          </a:prstGeom>
        </p:spPr>
      </p:pic>
      <p:pic>
        <p:nvPicPr>
          <p:cNvPr id="17" name="Picture 16">
            <a:extLst>
              <a:ext uri="{FF2B5EF4-FFF2-40B4-BE49-F238E27FC236}">
                <a16:creationId xmlns:a16="http://schemas.microsoft.com/office/drawing/2014/main" id="{F4E98A11-6CBE-B3ED-0209-2B5555CCA5DD}"/>
              </a:ext>
            </a:extLst>
          </p:cNvPr>
          <p:cNvPicPr>
            <a:picLocks noChangeAspect="1"/>
          </p:cNvPicPr>
          <p:nvPr/>
        </p:nvPicPr>
        <p:blipFill>
          <a:blip r:embed="rId6"/>
          <a:stretch>
            <a:fillRect/>
          </a:stretch>
        </p:blipFill>
        <p:spPr>
          <a:xfrm>
            <a:off x="5607827" y="2468084"/>
            <a:ext cx="3139712" cy="1379340"/>
          </a:xfrm>
          <a:prstGeom prst="rect">
            <a:avLst/>
          </a:prstGeom>
        </p:spPr>
      </p:pic>
      <p:pic>
        <p:nvPicPr>
          <p:cNvPr id="19" name="Picture 18">
            <a:extLst>
              <a:ext uri="{FF2B5EF4-FFF2-40B4-BE49-F238E27FC236}">
                <a16:creationId xmlns:a16="http://schemas.microsoft.com/office/drawing/2014/main" id="{3C9A9AA5-F8FD-8086-C82B-EDFACFB9A028}"/>
              </a:ext>
            </a:extLst>
          </p:cNvPr>
          <p:cNvPicPr>
            <a:picLocks noChangeAspect="1"/>
          </p:cNvPicPr>
          <p:nvPr/>
        </p:nvPicPr>
        <p:blipFill>
          <a:blip r:embed="rId7"/>
          <a:stretch>
            <a:fillRect/>
          </a:stretch>
        </p:blipFill>
        <p:spPr>
          <a:xfrm>
            <a:off x="5927894" y="4456188"/>
            <a:ext cx="2499577" cy="464860"/>
          </a:xfrm>
          <a:prstGeom prst="rect">
            <a:avLst/>
          </a:prstGeom>
        </p:spPr>
      </p:pic>
      <p:sp>
        <p:nvSpPr>
          <p:cNvPr id="20" name="TextBox 19">
            <a:extLst>
              <a:ext uri="{FF2B5EF4-FFF2-40B4-BE49-F238E27FC236}">
                <a16:creationId xmlns:a16="http://schemas.microsoft.com/office/drawing/2014/main" id="{4E0A4A77-D28F-6821-872C-2C8A167FDCBC}"/>
              </a:ext>
            </a:extLst>
          </p:cNvPr>
          <p:cNvSpPr txBox="1"/>
          <p:nvPr/>
        </p:nvSpPr>
        <p:spPr>
          <a:xfrm>
            <a:off x="2655570" y="1776891"/>
            <a:ext cx="3832860" cy="584775"/>
          </a:xfrm>
          <a:prstGeom prst="rect">
            <a:avLst/>
          </a:prstGeom>
          <a:noFill/>
        </p:spPr>
        <p:txBody>
          <a:bodyPr wrap="square" rtlCol="0">
            <a:spAutoFit/>
          </a:bodyPr>
          <a:lstStyle/>
          <a:p>
            <a:pPr algn="ctr"/>
            <a:r>
              <a:rPr lang="en-SG" sz="1600" dirty="0">
                <a:latin typeface="Raleway" pitchFamily="2" charset="0"/>
              </a:rPr>
              <a:t>Checking whether data cleaning is required</a:t>
            </a:r>
          </a:p>
        </p:txBody>
      </p:sp>
      <p:sp>
        <p:nvSpPr>
          <p:cNvPr id="21" name="Arrow: Down 20">
            <a:extLst>
              <a:ext uri="{FF2B5EF4-FFF2-40B4-BE49-F238E27FC236}">
                <a16:creationId xmlns:a16="http://schemas.microsoft.com/office/drawing/2014/main" id="{234D9FE0-8322-12EE-6AE0-7114B23066CC}"/>
              </a:ext>
            </a:extLst>
          </p:cNvPr>
          <p:cNvSpPr/>
          <p:nvPr/>
        </p:nvSpPr>
        <p:spPr>
          <a:xfrm>
            <a:off x="7139940" y="3916680"/>
            <a:ext cx="205740" cy="4648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6F8C32F-6D8F-D269-256B-F0DDC87BE700}"/>
              </a:ext>
            </a:extLst>
          </p:cNvPr>
          <p:cNvSpPr txBox="1"/>
          <p:nvPr/>
        </p:nvSpPr>
        <p:spPr>
          <a:xfrm>
            <a:off x="2655570" y="3916680"/>
            <a:ext cx="3832860" cy="584775"/>
          </a:xfrm>
          <a:prstGeom prst="rect">
            <a:avLst/>
          </a:prstGeom>
          <a:noFill/>
        </p:spPr>
        <p:txBody>
          <a:bodyPr wrap="square" rtlCol="0">
            <a:spAutoFit/>
          </a:bodyPr>
          <a:lstStyle/>
          <a:p>
            <a:pPr algn="ctr"/>
            <a:r>
              <a:rPr lang="en-SG" sz="1600" dirty="0">
                <a:latin typeface="Raleway" pitchFamily="2" charset="0"/>
              </a:rPr>
              <a:t>Datatype of ‘Date’ should be datetime64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FEATURE ENGINEERING</a:t>
            </a:r>
          </a:p>
        </p:txBody>
      </p:sp>
      <p:pic>
        <p:nvPicPr>
          <p:cNvPr id="14" name="Picture 13">
            <a:extLst>
              <a:ext uri="{FF2B5EF4-FFF2-40B4-BE49-F238E27FC236}">
                <a16:creationId xmlns:a16="http://schemas.microsoft.com/office/drawing/2014/main" id="{C385AD6D-628D-69D6-1F81-FE0026C9EED2}"/>
              </a:ext>
            </a:extLst>
          </p:cNvPr>
          <p:cNvPicPr>
            <a:picLocks noChangeAspect="1"/>
          </p:cNvPicPr>
          <p:nvPr/>
        </p:nvPicPr>
        <p:blipFill>
          <a:blip r:embed="rId3"/>
          <a:stretch>
            <a:fillRect/>
          </a:stretch>
        </p:blipFill>
        <p:spPr>
          <a:xfrm>
            <a:off x="1783080" y="994896"/>
            <a:ext cx="5452362" cy="1722174"/>
          </a:xfrm>
          <a:prstGeom prst="rect">
            <a:avLst/>
          </a:prstGeom>
        </p:spPr>
      </p:pic>
      <p:sp>
        <p:nvSpPr>
          <p:cNvPr id="17" name="TextBox 16">
            <a:extLst>
              <a:ext uri="{FF2B5EF4-FFF2-40B4-BE49-F238E27FC236}">
                <a16:creationId xmlns:a16="http://schemas.microsoft.com/office/drawing/2014/main" id="{49893298-506D-0AF6-6F13-E5B47FF4FCE9}"/>
              </a:ext>
            </a:extLst>
          </p:cNvPr>
          <p:cNvSpPr txBox="1"/>
          <p:nvPr/>
        </p:nvSpPr>
        <p:spPr>
          <a:xfrm>
            <a:off x="2655570" y="637626"/>
            <a:ext cx="3832860" cy="338554"/>
          </a:xfrm>
          <a:prstGeom prst="rect">
            <a:avLst/>
          </a:prstGeom>
          <a:noFill/>
        </p:spPr>
        <p:txBody>
          <a:bodyPr wrap="square" rtlCol="0">
            <a:spAutoFit/>
          </a:bodyPr>
          <a:lstStyle/>
          <a:p>
            <a:pPr algn="ctr"/>
            <a:r>
              <a:rPr lang="en-SG" sz="1600" b="1" dirty="0">
                <a:solidFill>
                  <a:srgbClr val="6ACC64"/>
                </a:solidFill>
                <a:latin typeface="Raleway" pitchFamily="2" charset="0"/>
              </a:rPr>
              <a:t>ADF Test for Gas Consumption</a:t>
            </a:r>
          </a:p>
        </p:txBody>
      </p:sp>
      <p:sp>
        <p:nvSpPr>
          <p:cNvPr id="19" name="TextBox 18">
            <a:extLst>
              <a:ext uri="{FF2B5EF4-FFF2-40B4-BE49-F238E27FC236}">
                <a16:creationId xmlns:a16="http://schemas.microsoft.com/office/drawing/2014/main" id="{BB50A8F9-8296-9126-1F5A-6CB90BD303E7}"/>
              </a:ext>
            </a:extLst>
          </p:cNvPr>
          <p:cNvSpPr txBox="1"/>
          <p:nvPr/>
        </p:nvSpPr>
        <p:spPr>
          <a:xfrm>
            <a:off x="2655570" y="2790885"/>
            <a:ext cx="3832860" cy="338554"/>
          </a:xfrm>
          <a:prstGeom prst="rect">
            <a:avLst/>
          </a:prstGeom>
          <a:noFill/>
        </p:spPr>
        <p:txBody>
          <a:bodyPr wrap="square" rtlCol="0">
            <a:spAutoFit/>
          </a:bodyPr>
          <a:lstStyle/>
          <a:p>
            <a:pPr algn="ctr"/>
            <a:r>
              <a:rPr lang="en-SG" sz="1600" b="1" dirty="0">
                <a:solidFill>
                  <a:srgbClr val="D7C077"/>
                </a:solidFill>
                <a:latin typeface="Raleway" pitchFamily="2" charset="0"/>
              </a:rPr>
              <a:t>ADF Test for Electricity Consumption</a:t>
            </a:r>
          </a:p>
        </p:txBody>
      </p:sp>
      <p:pic>
        <p:nvPicPr>
          <p:cNvPr id="21" name="Picture 20">
            <a:extLst>
              <a:ext uri="{FF2B5EF4-FFF2-40B4-BE49-F238E27FC236}">
                <a16:creationId xmlns:a16="http://schemas.microsoft.com/office/drawing/2014/main" id="{2C64D258-E0DA-902A-7703-699A2705B588}"/>
              </a:ext>
            </a:extLst>
          </p:cNvPr>
          <p:cNvPicPr>
            <a:picLocks noChangeAspect="1"/>
          </p:cNvPicPr>
          <p:nvPr/>
        </p:nvPicPr>
        <p:blipFill>
          <a:blip r:embed="rId4"/>
          <a:stretch>
            <a:fillRect/>
          </a:stretch>
        </p:blipFill>
        <p:spPr>
          <a:xfrm>
            <a:off x="1598157" y="3203254"/>
            <a:ext cx="5947683" cy="1707537"/>
          </a:xfrm>
          <a:prstGeom prst="rect">
            <a:avLst/>
          </a:prstGeom>
        </p:spPr>
      </p:pic>
      <p:sp>
        <p:nvSpPr>
          <p:cNvPr id="22" name="Rectangle 21">
            <a:extLst>
              <a:ext uri="{FF2B5EF4-FFF2-40B4-BE49-F238E27FC236}">
                <a16:creationId xmlns:a16="http://schemas.microsoft.com/office/drawing/2014/main" id="{1B5DE647-7FE4-C997-C6A7-5D1521F7B3D4}"/>
              </a:ext>
            </a:extLst>
          </p:cNvPr>
          <p:cNvSpPr/>
          <p:nvPr/>
        </p:nvSpPr>
        <p:spPr>
          <a:xfrm>
            <a:off x="2247900" y="3543300"/>
            <a:ext cx="1394460" cy="1981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B3994C30-CB48-409E-78AB-E746071FA725}"/>
              </a:ext>
            </a:extLst>
          </p:cNvPr>
          <p:cNvSpPr txBox="1"/>
          <p:nvPr/>
        </p:nvSpPr>
        <p:spPr>
          <a:xfrm>
            <a:off x="2181360" y="3449132"/>
            <a:ext cx="3832860" cy="338554"/>
          </a:xfrm>
          <a:prstGeom prst="rect">
            <a:avLst/>
          </a:prstGeom>
          <a:noFill/>
        </p:spPr>
        <p:txBody>
          <a:bodyPr wrap="square" rtlCol="0">
            <a:spAutoFit/>
          </a:bodyPr>
          <a:lstStyle/>
          <a:p>
            <a:pPr algn="ctr"/>
            <a:r>
              <a:rPr lang="en-SG" sz="1600" dirty="0">
                <a:solidFill>
                  <a:srgbClr val="FF0000"/>
                </a:solidFill>
                <a:latin typeface="Raleway" pitchFamily="2" charset="0"/>
              </a:rPr>
              <a:t>&gt; 0.05 </a:t>
            </a:r>
            <a:r>
              <a:rPr lang="en-SG" sz="1600" b="1" dirty="0">
                <a:solidFill>
                  <a:srgbClr val="FF0000"/>
                </a:solidFill>
                <a:latin typeface="Raleway" pitchFamily="2" charset="0"/>
              </a:rPr>
              <a:t>!</a:t>
            </a:r>
          </a:p>
        </p:txBody>
      </p:sp>
      <p:pic>
        <p:nvPicPr>
          <p:cNvPr id="3" name="Graphic 2" descr="Checkmark with solid fill">
            <a:extLst>
              <a:ext uri="{FF2B5EF4-FFF2-40B4-BE49-F238E27FC236}">
                <a16:creationId xmlns:a16="http://schemas.microsoft.com/office/drawing/2014/main" id="{D80FE652-23A5-86D3-48AC-811330D878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6260" y="1292023"/>
            <a:ext cx="311880" cy="311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latin typeface="Poppins" panose="00000500000000000000" pitchFamily="2" charset="0"/>
                <a:cs typeface="Poppins" panose="00000500000000000000" pitchFamily="2" charset="0"/>
              </a:rPr>
              <a:t>FEATURE ENGINEERING</a:t>
            </a:r>
          </a:p>
        </p:txBody>
      </p:sp>
      <p:sp>
        <p:nvSpPr>
          <p:cNvPr id="17" name="TextBox 16">
            <a:extLst>
              <a:ext uri="{FF2B5EF4-FFF2-40B4-BE49-F238E27FC236}">
                <a16:creationId xmlns:a16="http://schemas.microsoft.com/office/drawing/2014/main" id="{49893298-506D-0AF6-6F13-E5B47FF4FCE9}"/>
              </a:ext>
            </a:extLst>
          </p:cNvPr>
          <p:cNvSpPr txBox="1"/>
          <p:nvPr/>
        </p:nvSpPr>
        <p:spPr>
          <a:xfrm>
            <a:off x="2655570" y="743259"/>
            <a:ext cx="3832860" cy="338554"/>
          </a:xfrm>
          <a:prstGeom prst="rect">
            <a:avLst/>
          </a:prstGeom>
          <a:noFill/>
        </p:spPr>
        <p:txBody>
          <a:bodyPr wrap="square" rtlCol="0">
            <a:spAutoFit/>
          </a:bodyPr>
          <a:lstStyle/>
          <a:p>
            <a:pPr algn="ctr"/>
            <a:r>
              <a:rPr lang="en-SG" sz="1600" b="1" dirty="0">
                <a:solidFill>
                  <a:srgbClr val="4878D0"/>
                </a:solidFill>
                <a:latin typeface="Raleway" pitchFamily="2" charset="0"/>
              </a:rPr>
              <a:t>ADF Test for Water Consumption</a:t>
            </a:r>
          </a:p>
        </p:txBody>
      </p:sp>
      <p:pic>
        <p:nvPicPr>
          <p:cNvPr id="3" name="Picture 2">
            <a:extLst>
              <a:ext uri="{FF2B5EF4-FFF2-40B4-BE49-F238E27FC236}">
                <a16:creationId xmlns:a16="http://schemas.microsoft.com/office/drawing/2014/main" id="{D8DD65CC-C8B5-39E9-1CA6-CE65C2385AC1}"/>
              </a:ext>
            </a:extLst>
          </p:cNvPr>
          <p:cNvPicPr>
            <a:picLocks noChangeAspect="1"/>
          </p:cNvPicPr>
          <p:nvPr/>
        </p:nvPicPr>
        <p:blipFill>
          <a:blip r:embed="rId3"/>
          <a:stretch>
            <a:fillRect/>
          </a:stretch>
        </p:blipFill>
        <p:spPr>
          <a:xfrm>
            <a:off x="1603753" y="1164732"/>
            <a:ext cx="5936494" cy="1867062"/>
          </a:xfrm>
          <a:prstGeom prst="rect">
            <a:avLst/>
          </a:prstGeom>
        </p:spPr>
      </p:pic>
      <p:sp>
        <p:nvSpPr>
          <p:cNvPr id="4" name="TextBox 3">
            <a:extLst>
              <a:ext uri="{FF2B5EF4-FFF2-40B4-BE49-F238E27FC236}">
                <a16:creationId xmlns:a16="http://schemas.microsoft.com/office/drawing/2014/main" id="{BA3B5992-2C08-BFCE-0234-39646754CF81}"/>
              </a:ext>
            </a:extLst>
          </p:cNvPr>
          <p:cNvSpPr txBox="1"/>
          <p:nvPr/>
        </p:nvSpPr>
        <p:spPr>
          <a:xfrm>
            <a:off x="2044065" y="3285378"/>
            <a:ext cx="5055870" cy="1569660"/>
          </a:xfrm>
          <a:prstGeom prst="rect">
            <a:avLst/>
          </a:prstGeom>
          <a:noFill/>
        </p:spPr>
        <p:txBody>
          <a:bodyPr wrap="square" rtlCol="0">
            <a:spAutoFit/>
          </a:bodyPr>
          <a:lstStyle/>
          <a:p>
            <a:pPr algn="ctr"/>
            <a:r>
              <a:rPr lang="en-SG" sz="1600" b="1" dirty="0">
                <a:solidFill>
                  <a:schemeClr val="bg1">
                    <a:lumMod val="10000"/>
                  </a:schemeClr>
                </a:solidFill>
                <a:latin typeface="Raleway" pitchFamily="2" charset="0"/>
              </a:rPr>
              <a:t>Conclusion from ADF Test:</a:t>
            </a:r>
          </a:p>
          <a:p>
            <a:pPr marL="285750" indent="-285750" algn="ctr">
              <a:buFontTx/>
              <a:buChar char="-"/>
            </a:pPr>
            <a:r>
              <a:rPr lang="en-SG" sz="1600" b="1" dirty="0">
                <a:solidFill>
                  <a:srgbClr val="6ACC64"/>
                </a:solidFill>
                <a:latin typeface="Raleway" pitchFamily="2" charset="0"/>
              </a:rPr>
              <a:t>Gas consumption </a:t>
            </a:r>
            <a:r>
              <a:rPr lang="en-SG" sz="1600" b="1" dirty="0">
                <a:solidFill>
                  <a:schemeClr val="bg1">
                    <a:lumMod val="10000"/>
                  </a:schemeClr>
                </a:solidFill>
                <a:latin typeface="Raleway" pitchFamily="2" charset="0"/>
              </a:rPr>
              <a:t>and </a:t>
            </a:r>
            <a:r>
              <a:rPr lang="en-SG" sz="1600" b="1" dirty="0">
                <a:solidFill>
                  <a:srgbClr val="4878D0"/>
                </a:solidFill>
                <a:latin typeface="Raleway" pitchFamily="2" charset="0"/>
              </a:rPr>
              <a:t>Water consumption </a:t>
            </a:r>
            <a:r>
              <a:rPr lang="en-SG" sz="1600" b="1" dirty="0">
                <a:solidFill>
                  <a:schemeClr val="bg1">
                    <a:lumMod val="10000"/>
                  </a:schemeClr>
                </a:solidFill>
                <a:latin typeface="Raleway" pitchFamily="2" charset="0"/>
              </a:rPr>
              <a:t>are stationary</a:t>
            </a:r>
          </a:p>
          <a:p>
            <a:pPr marL="285750" indent="-285750" algn="ctr">
              <a:buFontTx/>
              <a:buChar char="-"/>
            </a:pPr>
            <a:r>
              <a:rPr lang="en-SG" sz="1600" b="1" dirty="0">
                <a:solidFill>
                  <a:srgbClr val="D7C077"/>
                </a:solidFill>
                <a:latin typeface="Raleway" pitchFamily="2" charset="0"/>
              </a:rPr>
              <a:t>Electricity consumption </a:t>
            </a:r>
            <a:r>
              <a:rPr lang="en-SG" sz="1600" b="1" dirty="0">
                <a:solidFill>
                  <a:schemeClr val="bg1">
                    <a:lumMod val="10000"/>
                  </a:schemeClr>
                </a:solidFill>
                <a:latin typeface="Raleway" pitchFamily="2" charset="0"/>
              </a:rPr>
              <a:t>is non-stationary and would require differencing to achieve stationarity</a:t>
            </a:r>
          </a:p>
        </p:txBody>
      </p:sp>
      <p:pic>
        <p:nvPicPr>
          <p:cNvPr id="2" name="Graphic 1" descr="Checkmark with solid fill">
            <a:extLst>
              <a:ext uri="{FF2B5EF4-FFF2-40B4-BE49-F238E27FC236}">
                <a16:creationId xmlns:a16="http://schemas.microsoft.com/office/drawing/2014/main" id="{761602AD-6A1A-8729-2E80-CE80A8A983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8180" y="1486518"/>
            <a:ext cx="311880" cy="311880"/>
          </a:xfrm>
          <a:prstGeom prst="rect">
            <a:avLst/>
          </a:prstGeom>
        </p:spPr>
      </p:pic>
    </p:spTree>
    <p:extLst>
      <p:ext uri="{BB962C8B-B14F-4D97-AF65-F5344CB8AC3E}">
        <p14:creationId xmlns:p14="http://schemas.microsoft.com/office/powerpoint/2010/main" val="310433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latin typeface="Poppins" panose="00000500000000000000" pitchFamily="2" charset="0"/>
                <a:cs typeface="Poppins" panose="00000500000000000000" pitchFamily="2" charset="0"/>
              </a:rPr>
              <a:t>FEATURE ENGINEERING</a:t>
            </a:r>
          </a:p>
        </p:txBody>
      </p:sp>
      <p:sp>
        <p:nvSpPr>
          <p:cNvPr id="17" name="TextBox 16">
            <a:extLst>
              <a:ext uri="{FF2B5EF4-FFF2-40B4-BE49-F238E27FC236}">
                <a16:creationId xmlns:a16="http://schemas.microsoft.com/office/drawing/2014/main" id="{49893298-506D-0AF6-6F13-E5B47FF4FCE9}"/>
              </a:ext>
            </a:extLst>
          </p:cNvPr>
          <p:cNvSpPr txBox="1"/>
          <p:nvPr/>
        </p:nvSpPr>
        <p:spPr>
          <a:xfrm>
            <a:off x="2299335" y="743259"/>
            <a:ext cx="4545330" cy="338554"/>
          </a:xfrm>
          <a:prstGeom prst="rect">
            <a:avLst/>
          </a:prstGeom>
          <a:noFill/>
        </p:spPr>
        <p:txBody>
          <a:bodyPr wrap="square" rtlCol="0">
            <a:spAutoFit/>
          </a:bodyPr>
          <a:lstStyle/>
          <a:p>
            <a:pPr algn="ctr"/>
            <a:r>
              <a:rPr lang="en-SG" sz="1600" b="1" dirty="0">
                <a:solidFill>
                  <a:srgbClr val="D7C077"/>
                </a:solidFill>
                <a:latin typeface="Raleway" pitchFamily="2" charset="0"/>
              </a:rPr>
              <a:t>Differencing for Electricity Consumption</a:t>
            </a:r>
          </a:p>
        </p:txBody>
      </p:sp>
      <p:pic>
        <p:nvPicPr>
          <p:cNvPr id="5" name="Picture 4">
            <a:extLst>
              <a:ext uri="{FF2B5EF4-FFF2-40B4-BE49-F238E27FC236}">
                <a16:creationId xmlns:a16="http://schemas.microsoft.com/office/drawing/2014/main" id="{664E4A2B-A0F6-80B0-270E-D8DAF0D7CD70}"/>
              </a:ext>
            </a:extLst>
          </p:cNvPr>
          <p:cNvPicPr>
            <a:picLocks noChangeAspect="1"/>
          </p:cNvPicPr>
          <p:nvPr/>
        </p:nvPicPr>
        <p:blipFill>
          <a:blip r:embed="rId3"/>
          <a:stretch>
            <a:fillRect/>
          </a:stretch>
        </p:blipFill>
        <p:spPr>
          <a:xfrm>
            <a:off x="3649980" y="1089433"/>
            <a:ext cx="5268552" cy="3939062"/>
          </a:xfrm>
          <a:prstGeom prst="rect">
            <a:avLst/>
          </a:prstGeom>
          <a:ln>
            <a:solidFill>
              <a:schemeClr val="tx1"/>
            </a:solidFill>
          </a:ln>
        </p:spPr>
      </p:pic>
      <p:pic>
        <p:nvPicPr>
          <p:cNvPr id="7" name="Picture 6">
            <a:extLst>
              <a:ext uri="{FF2B5EF4-FFF2-40B4-BE49-F238E27FC236}">
                <a16:creationId xmlns:a16="http://schemas.microsoft.com/office/drawing/2014/main" id="{F99817D5-E144-A9BB-D3FE-FE32479A7503}"/>
              </a:ext>
            </a:extLst>
          </p:cNvPr>
          <p:cNvPicPr>
            <a:picLocks noChangeAspect="1"/>
          </p:cNvPicPr>
          <p:nvPr/>
        </p:nvPicPr>
        <p:blipFill>
          <a:blip r:embed="rId4"/>
          <a:stretch>
            <a:fillRect/>
          </a:stretch>
        </p:blipFill>
        <p:spPr>
          <a:xfrm>
            <a:off x="163687" y="2674121"/>
            <a:ext cx="3299746" cy="754445"/>
          </a:xfrm>
          <a:prstGeom prst="rect">
            <a:avLst/>
          </a:prstGeom>
        </p:spPr>
      </p:pic>
      <p:sp>
        <p:nvSpPr>
          <p:cNvPr id="8" name="Rectangle 7">
            <a:extLst>
              <a:ext uri="{FF2B5EF4-FFF2-40B4-BE49-F238E27FC236}">
                <a16:creationId xmlns:a16="http://schemas.microsoft.com/office/drawing/2014/main" id="{247AE9BD-146B-3876-32D6-4F3421D438BF}"/>
              </a:ext>
            </a:extLst>
          </p:cNvPr>
          <p:cNvSpPr/>
          <p:nvPr/>
        </p:nvSpPr>
        <p:spPr>
          <a:xfrm>
            <a:off x="1638300" y="3051343"/>
            <a:ext cx="1668780" cy="19477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0380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latin typeface="Poppins" panose="00000500000000000000" pitchFamily="2" charset="0"/>
                <a:cs typeface="Poppins" panose="00000500000000000000" pitchFamily="2" charset="0"/>
              </a:rPr>
              <a:t>TRAIN VALIDATION TEST SPLIT</a:t>
            </a:r>
          </a:p>
        </p:txBody>
      </p:sp>
      <p:pic>
        <p:nvPicPr>
          <p:cNvPr id="3" name="Picture 2">
            <a:extLst>
              <a:ext uri="{FF2B5EF4-FFF2-40B4-BE49-F238E27FC236}">
                <a16:creationId xmlns:a16="http://schemas.microsoft.com/office/drawing/2014/main" id="{711DB303-4945-9F42-E142-C387F71F9686}"/>
              </a:ext>
            </a:extLst>
          </p:cNvPr>
          <p:cNvPicPr>
            <a:picLocks noChangeAspect="1"/>
          </p:cNvPicPr>
          <p:nvPr/>
        </p:nvPicPr>
        <p:blipFill>
          <a:blip r:embed="rId3"/>
          <a:stretch>
            <a:fillRect/>
          </a:stretch>
        </p:blipFill>
        <p:spPr>
          <a:xfrm>
            <a:off x="265451" y="1329999"/>
            <a:ext cx="4199921" cy="2971950"/>
          </a:xfrm>
          <a:prstGeom prst="rect">
            <a:avLst/>
          </a:prstGeom>
        </p:spPr>
      </p:pic>
      <p:pic>
        <p:nvPicPr>
          <p:cNvPr id="6" name="Picture 5">
            <a:extLst>
              <a:ext uri="{FF2B5EF4-FFF2-40B4-BE49-F238E27FC236}">
                <a16:creationId xmlns:a16="http://schemas.microsoft.com/office/drawing/2014/main" id="{9D5B7088-538E-51C0-375B-4C04CF5BCD78}"/>
              </a:ext>
            </a:extLst>
          </p:cNvPr>
          <p:cNvPicPr>
            <a:picLocks noChangeAspect="1"/>
          </p:cNvPicPr>
          <p:nvPr/>
        </p:nvPicPr>
        <p:blipFill>
          <a:blip r:embed="rId4"/>
          <a:stretch>
            <a:fillRect/>
          </a:stretch>
        </p:blipFill>
        <p:spPr>
          <a:xfrm>
            <a:off x="4750123" y="1329999"/>
            <a:ext cx="4128426" cy="2971950"/>
          </a:xfrm>
          <a:prstGeom prst="rect">
            <a:avLst/>
          </a:prstGeom>
        </p:spPr>
      </p:pic>
      <p:sp>
        <p:nvSpPr>
          <p:cNvPr id="9" name="TextBox 8">
            <a:extLst>
              <a:ext uri="{FF2B5EF4-FFF2-40B4-BE49-F238E27FC236}">
                <a16:creationId xmlns:a16="http://schemas.microsoft.com/office/drawing/2014/main" id="{EF781907-6891-39A3-8A27-36977ADBDE5C}"/>
              </a:ext>
            </a:extLst>
          </p:cNvPr>
          <p:cNvSpPr txBox="1"/>
          <p:nvPr/>
        </p:nvSpPr>
        <p:spPr>
          <a:xfrm>
            <a:off x="680139" y="938105"/>
            <a:ext cx="3370544" cy="338554"/>
          </a:xfrm>
          <a:prstGeom prst="rect">
            <a:avLst/>
          </a:prstGeom>
          <a:noFill/>
        </p:spPr>
        <p:txBody>
          <a:bodyPr wrap="square" rtlCol="0">
            <a:spAutoFit/>
          </a:bodyPr>
          <a:lstStyle/>
          <a:p>
            <a:pPr algn="ctr"/>
            <a:r>
              <a:rPr lang="en-SG" sz="1600" dirty="0">
                <a:solidFill>
                  <a:schemeClr val="bg1">
                    <a:lumMod val="10000"/>
                  </a:schemeClr>
                </a:solidFill>
                <a:latin typeface="Raleway" pitchFamily="2" charset="0"/>
              </a:rPr>
              <a:t>Train + Validation and Test Split</a:t>
            </a:r>
          </a:p>
        </p:txBody>
      </p:sp>
      <p:sp>
        <p:nvSpPr>
          <p:cNvPr id="10" name="TextBox 9">
            <a:extLst>
              <a:ext uri="{FF2B5EF4-FFF2-40B4-BE49-F238E27FC236}">
                <a16:creationId xmlns:a16="http://schemas.microsoft.com/office/drawing/2014/main" id="{29406699-F510-1C06-92E9-7B540FE83149}"/>
              </a:ext>
            </a:extLst>
          </p:cNvPr>
          <p:cNvSpPr txBox="1"/>
          <p:nvPr/>
        </p:nvSpPr>
        <p:spPr>
          <a:xfrm>
            <a:off x="5129064" y="938105"/>
            <a:ext cx="3370544" cy="338554"/>
          </a:xfrm>
          <a:prstGeom prst="rect">
            <a:avLst/>
          </a:prstGeom>
          <a:noFill/>
        </p:spPr>
        <p:txBody>
          <a:bodyPr wrap="square" rtlCol="0">
            <a:spAutoFit/>
          </a:bodyPr>
          <a:lstStyle/>
          <a:p>
            <a:pPr algn="ctr"/>
            <a:r>
              <a:rPr lang="en-SG" sz="1600" dirty="0">
                <a:solidFill>
                  <a:schemeClr val="bg1">
                    <a:lumMod val="10000"/>
                  </a:schemeClr>
                </a:solidFill>
                <a:latin typeface="Raleway" pitchFamily="2" charset="0"/>
              </a:rPr>
              <a:t>Train and Validation Split </a:t>
            </a:r>
          </a:p>
        </p:txBody>
      </p:sp>
      <p:sp>
        <p:nvSpPr>
          <p:cNvPr id="11" name="TextBox 10">
            <a:extLst>
              <a:ext uri="{FF2B5EF4-FFF2-40B4-BE49-F238E27FC236}">
                <a16:creationId xmlns:a16="http://schemas.microsoft.com/office/drawing/2014/main" id="{C550DFBB-9235-8A3A-6983-7AD7700EEBF6}"/>
              </a:ext>
            </a:extLst>
          </p:cNvPr>
          <p:cNvSpPr txBox="1"/>
          <p:nvPr/>
        </p:nvSpPr>
        <p:spPr>
          <a:xfrm>
            <a:off x="2886728" y="4355289"/>
            <a:ext cx="3370544" cy="584775"/>
          </a:xfrm>
          <a:prstGeom prst="rect">
            <a:avLst/>
          </a:prstGeom>
          <a:noFill/>
        </p:spPr>
        <p:txBody>
          <a:bodyPr wrap="square" rtlCol="0">
            <a:spAutoFit/>
          </a:bodyPr>
          <a:lstStyle/>
          <a:p>
            <a:pPr algn="ctr"/>
            <a:r>
              <a:rPr lang="en-SG" sz="1600" dirty="0">
                <a:solidFill>
                  <a:schemeClr val="bg1">
                    <a:lumMod val="10000"/>
                  </a:schemeClr>
                </a:solidFill>
                <a:latin typeface="Raleway" pitchFamily="2" charset="0"/>
              </a:rPr>
              <a:t>Train : Validation : Test</a:t>
            </a:r>
          </a:p>
          <a:p>
            <a:pPr algn="ctr"/>
            <a:r>
              <a:rPr lang="en-SG" sz="1600" dirty="0">
                <a:solidFill>
                  <a:schemeClr val="bg1">
                    <a:lumMod val="10000"/>
                  </a:schemeClr>
                </a:solidFill>
                <a:latin typeface="Raleway" pitchFamily="2" charset="0"/>
              </a:rPr>
              <a:t>65 : 15 : 20</a:t>
            </a:r>
          </a:p>
        </p:txBody>
      </p:sp>
    </p:spTree>
    <p:extLst>
      <p:ext uri="{BB962C8B-B14F-4D97-AF65-F5344CB8AC3E}">
        <p14:creationId xmlns:p14="http://schemas.microsoft.com/office/powerpoint/2010/main" val="3705931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3" name="TextBox 2">
            <a:extLst>
              <a:ext uri="{FF2B5EF4-FFF2-40B4-BE49-F238E27FC236}">
                <a16:creationId xmlns:a16="http://schemas.microsoft.com/office/drawing/2014/main" id="{D80A4687-A67D-6A7A-4C6B-0907662480F1}"/>
              </a:ext>
            </a:extLst>
          </p:cNvPr>
          <p:cNvSpPr txBox="1"/>
          <p:nvPr/>
        </p:nvSpPr>
        <p:spPr>
          <a:xfrm>
            <a:off x="373380" y="1237041"/>
            <a:ext cx="5234940" cy="2062103"/>
          </a:xfrm>
          <a:prstGeom prst="rect">
            <a:avLst/>
          </a:prstGeom>
          <a:noFill/>
        </p:spPr>
        <p:txBody>
          <a:bodyPr wrap="square">
            <a:spAutoFit/>
          </a:bodyPr>
          <a:lstStyle/>
          <a:p>
            <a:r>
              <a:rPr lang="en-SG" sz="1600" b="1" dirty="0">
                <a:solidFill>
                  <a:schemeClr val="bg1">
                    <a:lumMod val="10000"/>
                  </a:schemeClr>
                </a:solidFill>
                <a:effectLst/>
                <a:latin typeface="Raleway" pitchFamily="2" charset="0"/>
              </a:rPr>
              <a:t>Evaluation Methods:</a:t>
            </a:r>
          </a:p>
          <a:p>
            <a:r>
              <a:rPr lang="en-SG" sz="1600" b="1" dirty="0">
                <a:solidFill>
                  <a:schemeClr val="bg1">
                    <a:lumMod val="10000"/>
                  </a:schemeClr>
                </a:solidFill>
                <a:effectLst/>
                <a:latin typeface="Raleway" pitchFamily="2" charset="0"/>
              </a:rPr>
              <a:t>- Visual Inspection from the 5-fold CV [FOCUS]</a:t>
            </a:r>
          </a:p>
          <a:p>
            <a:r>
              <a:rPr lang="en-SG" sz="1600" dirty="0">
                <a:solidFill>
                  <a:schemeClr val="bg1">
                    <a:lumMod val="10000"/>
                  </a:schemeClr>
                </a:solidFill>
                <a:latin typeface="Raleway" pitchFamily="2" charset="0"/>
              </a:rPr>
              <a:t>-</a:t>
            </a:r>
            <a:r>
              <a:rPr lang="en-SG" sz="1600" b="0" dirty="0">
                <a:solidFill>
                  <a:schemeClr val="bg1">
                    <a:lumMod val="10000"/>
                  </a:schemeClr>
                </a:solidFill>
                <a:effectLst/>
                <a:latin typeface="Raleway" pitchFamily="2" charset="0"/>
              </a:rPr>
              <a:t> Mean Absolute Error (MAE)</a:t>
            </a:r>
          </a:p>
          <a:p>
            <a:r>
              <a:rPr lang="en-SG" sz="1600" b="1" dirty="0">
                <a:solidFill>
                  <a:schemeClr val="bg1">
                    <a:lumMod val="10000"/>
                  </a:schemeClr>
                </a:solidFill>
                <a:effectLst/>
                <a:latin typeface="Raleway" pitchFamily="2" charset="0"/>
              </a:rPr>
              <a:t>- Mean Absolute Percentage Error (MAPE) [FOCUS]</a:t>
            </a:r>
          </a:p>
          <a:p>
            <a:r>
              <a:rPr lang="en-SG" sz="1600" b="0" dirty="0">
                <a:solidFill>
                  <a:schemeClr val="bg1">
                    <a:lumMod val="10000"/>
                  </a:schemeClr>
                </a:solidFill>
                <a:effectLst/>
                <a:latin typeface="Raleway" pitchFamily="2" charset="0"/>
              </a:rPr>
              <a:t>- Mean Squared Error (MSE)</a:t>
            </a:r>
          </a:p>
          <a:p>
            <a:r>
              <a:rPr lang="en-SG" sz="1600" b="0" dirty="0">
                <a:solidFill>
                  <a:schemeClr val="bg1">
                    <a:lumMod val="10000"/>
                  </a:schemeClr>
                </a:solidFill>
                <a:effectLst/>
                <a:latin typeface="Raleway" pitchFamily="2" charset="0"/>
              </a:rPr>
              <a:t>- Root Mean Squared Error (RMSE)</a:t>
            </a:r>
          </a:p>
          <a:p>
            <a:r>
              <a:rPr lang="en-SG" sz="1600" b="0" dirty="0">
                <a:solidFill>
                  <a:schemeClr val="bg1">
                    <a:lumMod val="10000"/>
                  </a:schemeClr>
                </a:solidFill>
                <a:effectLst/>
                <a:latin typeface="Raleway" pitchFamily="2" charset="0"/>
              </a:rPr>
              <a:t>- R-Squared</a:t>
            </a:r>
          </a:p>
          <a:p>
            <a:r>
              <a:rPr lang="en-SG" sz="1600" b="0" dirty="0">
                <a:solidFill>
                  <a:schemeClr val="bg1">
                    <a:lumMod val="10000"/>
                  </a:schemeClr>
                </a:solidFill>
                <a:effectLst/>
                <a:latin typeface="Raleway" pitchFamily="2" charset="0"/>
              </a:rPr>
              <a:t>- Explained Variance </a:t>
            </a:r>
          </a:p>
        </p:txBody>
      </p:sp>
      <p:sp>
        <p:nvSpPr>
          <p:cNvPr id="6" name="TextBox 5">
            <a:extLst>
              <a:ext uri="{FF2B5EF4-FFF2-40B4-BE49-F238E27FC236}">
                <a16:creationId xmlns:a16="http://schemas.microsoft.com/office/drawing/2014/main" id="{BEF4E3F8-D7D7-5517-A070-AE24E5C4AAF3}"/>
              </a:ext>
            </a:extLst>
          </p:cNvPr>
          <p:cNvSpPr txBox="1"/>
          <p:nvPr/>
        </p:nvSpPr>
        <p:spPr>
          <a:xfrm>
            <a:off x="5692140" y="1606374"/>
            <a:ext cx="3360420" cy="1323439"/>
          </a:xfrm>
          <a:prstGeom prst="rect">
            <a:avLst/>
          </a:prstGeom>
          <a:noFill/>
        </p:spPr>
        <p:txBody>
          <a:bodyPr wrap="square">
            <a:spAutoFit/>
          </a:bodyPr>
          <a:lstStyle/>
          <a:p>
            <a:r>
              <a:rPr lang="en-SG" sz="1600" b="1" dirty="0">
                <a:solidFill>
                  <a:schemeClr val="bg1">
                    <a:lumMod val="10000"/>
                  </a:schemeClr>
                </a:solidFill>
                <a:effectLst/>
                <a:latin typeface="Raleway" pitchFamily="2" charset="0"/>
              </a:rPr>
              <a:t>Time series models tested:</a:t>
            </a:r>
          </a:p>
          <a:p>
            <a:r>
              <a:rPr lang="en-SG" sz="1600" b="0" dirty="0">
                <a:solidFill>
                  <a:schemeClr val="bg1">
                    <a:lumMod val="10000"/>
                  </a:schemeClr>
                </a:solidFill>
                <a:effectLst/>
                <a:latin typeface="Raleway" pitchFamily="2" charset="0"/>
              </a:rPr>
              <a:t>- Holt Winter's Exponential Smoothing</a:t>
            </a:r>
          </a:p>
          <a:p>
            <a:r>
              <a:rPr lang="en-SG" sz="1600" b="0" dirty="0">
                <a:solidFill>
                  <a:schemeClr val="bg1">
                    <a:lumMod val="10000"/>
                  </a:schemeClr>
                </a:solidFill>
                <a:effectLst/>
                <a:latin typeface="Raleway" pitchFamily="2" charset="0"/>
              </a:rPr>
              <a:t>- ARIMA</a:t>
            </a:r>
          </a:p>
          <a:p>
            <a:r>
              <a:rPr lang="en-SG" sz="1600" b="0" dirty="0">
                <a:solidFill>
                  <a:schemeClr val="bg1">
                    <a:lumMod val="10000"/>
                  </a:schemeClr>
                </a:solidFill>
                <a:effectLst/>
                <a:latin typeface="Raleway" pitchFamily="2" charset="0"/>
              </a:rPr>
              <a:t>- SARIMAX</a:t>
            </a:r>
          </a:p>
        </p:txBody>
      </p:sp>
      <p:sp>
        <p:nvSpPr>
          <p:cNvPr id="10" name="TextBox 9">
            <a:extLst>
              <a:ext uri="{FF2B5EF4-FFF2-40B4-BE49-F238E27FC236}">
                <a16:creationId xmlns:a16="http://schemas.microsoft.com/office/drawing/2014/main" id="{702520D9-BB21-4E5A-E793-D80BD5F2E824}"/>
              </a:ext>
            </a:extLst>
          </p:cNvPr>
          <p:cNvSpPr txBox="1"/>
          <p:nvPr/>
        </p:nvSpPr>
        <p:spPr>
          <a:xfrm>
            <a:off x="2045970" y="3792927"/>
            <a:ext cx="5052060" cy="1077218"/>
          </a:xfrm>
          <a:prstGeom prst="rect">
            <a:avLst/>
          </a:prstGeom>
          <a:noFill/>
        </p:spPr>
        <p:txBody>
          <a:bodyPr wrap="square">
            <a:spAutoFit/>
          </a:bodyPr>
          <a:lstStyle/>
          <a:p>
            <a:pPr algn="ctr"/>
            <a:r>
              <a:rPr lang="en-SG" sz="1600" b="1" dirty="0">
                <a:solidFill>
                  <a:srgbClr val="EE6666"/>
                </a:solidFill>
                <a:effectLst/>
                <a:latin typeface="Raleway" pitchFamily="2" charset="0"/>
              </a:rPr>
              <a:t>Time series cross-validation was applied hence there is no summary &amp; diagnostic plot for ARIMA and SARIMAX in model selection and instead would be used i</a:t>
            </a:r>
            <a:r>
              <a:rPr lang="en-SG" sz="1600" b="1" dirty="0">
                <a:solidFill>
                  <a:srgbClr val="EE6666"/>
                </a:solidFill>
                <a:latin typeface="Raleway" pitchFamily="2" charset="0"/>
              </a:rPr>
              <a:t>n final forecast only.</a:t>
            </a:r>
            <a:r>
              <a:rPr lang="en-SG" sz="1600" b="1" dirty="0">
                <a:solidFill>
                  <a:srgbClr val="EE6666"/>
                </a:solidFill>
                <a:effectLst/>
                <a:latin typeface="Raleway" pitchFamily="2" charset="0"/>
              </a:rPr>
              <a:t> </a:t>
            </a:r>
            <a:endParaRPr lang="en-SG" sz="1600" b="0" dirty="0">
              <a:solidFill>
                <a:srgbClr val="EE6666"/>
              </a:solidFill>
              <a:effectLst/>
              <a:latin typeface="Raleway" pitchFamily="2" charset="0"/>
            </a:endParaRPr>
          </a:p>
        </p:txBody>
      </p:sp>
    </p:spTree>
    <p:extLst>
      <p:ext uri="{BB962C8B-B14F-4D97-AF65-F5344CB8AC3E}">
        <p14:creationId xmlns:p14="http://schemas.microsoft.com/office/powerpoint/2010/main" val="295885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10" name="TextBox 9">
            <a:extLst>
              <a:ext uri="{FF2B5EF4-FFF2-40B4-BE49-F238E27FC236}">
                <a16:creationId xmlns:a16="http://schemas.microsoft.com/office/drawing/2014/main" id="{702520D9-BB21-4E5A-E793-D80BD5F2E824}"/>
              </a:ext>
            </a:extLst>
          </p:cNvPr>
          <p:cNvSpPr txBox="1"/>
          <p:nvPr/>
        </p:nvSpPr>
        <p:spPr>
          <a:xfrm>
            <a:off x="2045970" y="984915"/>
            <a:ext cx="5052060" cy="3539430"/>
          </a:xfrm>
          <a:prstGeom prst="rect">
            <a:avLst/>
          </a:prstGeom>
          <a:noFill/>
        </p:spPr>
        <p:txBody>
          <a:bodyPr wrap="square">
            <a:spAutoFit/>
          </a:bodyPr>
          <a:lstStyle/>
          <a:p>
            <a:pPr algn="ctr"/>
            <a:r>
              <a:rPr lang="en-SG" sz="1600" dirty="0">
                <a:solidFill>
                  <a:schemeClr val="tx1"/>
                </a:solidFill>
                <a:latin typeface="Raleway" pitchFamily="2" charset="0"/>
              </a:rPr>
              <a:t>One thing to note is that we utilized time series cross-validation as we want to prevent </a:t>
            </a:r>
            <a:r>
              <a:rPr lang="en-SG" sz="1600" u="sng" dirty="0">
                <a:solidFill>
                  <a:srgbClr val="FF0000"/>
                </a:solidFill>
                <a:latin typeface="Raleway" pitchFamily="2" charset="0"/>
              </a:rPr>
              <a:t>data leakage</a:t>
            </a:r>
            <a:r>
              <a:rPr lang="en-SG" sz="1600" dirty="0">
                <a:solidFill>
                  <a:schemeClr val="tx1"/>
                </a:solidFill>
                <a:latin typeface="Raleway" pitchFamily="2" charset="0"/>
              </a:rPr>
              <a:t> when using test data to validate.</a:t>
            </a:r>
          </a:p>
          <a:p>
            <a:pPr algn="ctr"/>
            <a:endParaRPr lang="en-SG" sz="1600" dirty="0">
              <a:solidFill>
                <a:schemeClr val="tx1"/>
              </a:solidFill>
              <a:latin typeface="Raleway" pitchFamily="2" charset="0"/>
            </a:endParaRPr>
          </a:p>
          <a:p>
            <a:pPr algn="ctr"/>
            <a:r>
              <a:rPr lang="en-SG" sz="1600" dirty="0">
                <a:solidFill>
                  <a:schemeClr val="tx1"/>
                </a:solidFill>
                <a:latin typeface="Raleway" pitchFamily="2" charset="0"/>
              </a:rPr>
              <a:t>For time series cross-validation, I used the </a:t>
            </a:r>
            <a:r>
              <a:rPr lang="en-SG" sz="1600" u="sng" dirty="0">
                <a:solidFill>
                  <a:schemeClr val="tx1"/>
                </a:solidFill>
                <a:latin typeface="Raleway" pitchFamily="2" charset="0"/>
              </a:rPr>
              <a:t>train</a:t>
            </a:r>
            <a:r>
              <a:rPr lang="en-SG" sz="1600" dirty="0">
                <a:solidFill>
                  <a:schemeClr val="tx1"/>
                </a:solidFill>
                <a:latin typeface="Raleway" pitchFamily="2" charset="0"/>
              </a:rPr>
              <a:t> + </a:t>
            </a:r>
            <a:r>
              <a:rPr lang="en-SG" sz="1600" u="sng" dirty="0">
                <a:solidFill>
                  <a:schemeClr val="tx1"/>
                </a:solidFill>
                <a:latin typeface="Raleway" pitchFamily="2" charset="0"/>
              </a:rPr>
              <a:t>validation</a:t>
            </a:r>
            <a:r>
              <a:rPr lang="en-SG" sz="1600" dirty="0">
                <a:solidFill>
                  <a:schemeClr val="tx1"/>
                </a:solidFill>
                <a:latin typeface="Raleway" pitchFamily="2" charset="0"/>
              </a:rPr>
              <a:t> dataset instead of just the train dataset to split into k-folds.</a:t>
            </a:r>
          </a:p>
          <a:p>
            <a:pPr algn="ctr"/>
            <a:endParaRPr lang="en-SG" sz="1600" dirty="0">
              <a:solidFill>
                <a:schemeClr val="tx1"/>
              </a:solidFill>
              <a:latin typeface="Raleway" pitchFamily="2" charset="0"/>
            </a:endParaRPr>
          </a:p>
          <a:p>
            <a:pPr algn="ctr"/>
            <a:endParaRPr lang="en-SG" sz="1600" dirty="0">
              <a:solidFill>
                <a:schemeClr val="tx1"/>
              </a:solidFill>
              <a:latin typeface="Raleway" pitchFamily="2" charset="0"/>
            </a:endParaRPr>
          </a:p>
          <a:p>
            <a:pPr algn="ctr"/>
            <a:endParaRPr lang="en-SG" sz="1600" dirty="0">
              <a:solidFill>
                <a:schemeClr val="tx1"/>
              </a:solidFill>
              <a:effectLst/>
              <a:latin typeface="Raleway" pitchFamily="2" charset="0"/>
            </a:endParaRPr>
          </a:p>
          <a:p>
            <a:pPr algn="ctr"/>
            <a:r>
              <a:rPr lang="en-SG" sz="1600" dirty="0">
                <a:solidFill>
                  <a:schemeClr val="tx1"/>
                </a:solidFill>
                <a:latin typeface="Raleway" pitchFamily="2" charset="0"/>
              </a:rPr>
              <a:t>Through experimentation, it was noticed that the training dataset itself was </a:t>
            </a:r>
            <a:r>
              <a:rPr lang="en-SG" sz="1600" u="sng" dirty="0">
                <a:solidFill>
                  <a:srgbClr val="FF0000"/>
                </a:solidFill>
                <a:latin typeface="Raleway" pitchFamily="2" charset="0"/>
              </a:rPr>
              <a:t>likely too small</a:t>
            </a:r>
            <a:r>
              <a:rPr lang="en-SG" sz="1600" dirty="0">
                <a:solidFill>
                  <a:schemeClr val="tx1"/>
                </a:solidFill>
                <a:latin typeface="Raleway" pitchFamily="2" charset="0"/>
              </a:rPr>
              <a:t>, which resulted in Exponential Smoothing performing the best across all types of consumptions.</a:t>
            </a:r>
          </a:p>
        </p:txBody>
      </p:sp>
      <p:pic>
        <p:nvPicPr>
          <p:cNvPr id="7" name="Graphic 6" descr="Microscope outline">
            <a:extLst>
              <a:ext uri="{FF2B5EF4-FFF2-40B4-BE49-F238E27FC236}">
                <a16:creationId xmlns:a16="http://schemas.microsoft.com/office/drawing/2014/main" id="{B2AE5733-19BC-E9A1-9FB4-9FA5D824C3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95" y="2754630"/>
            <a:ext cx="613410" cy="613410"/>
          </a:xfrm>
          <a:prstGeom prst="rect">
            <a:avLst/>
          </a:prstGeom>
        </p:spPr>
      </p:pic>
    </p:spTree>
    <p:extLst>
      <p:ext uri="{BB962C8B-B14F-4D97-AF65-F5344CB8AC3E}">
        <p14:creationId xmlns:p14="http://schemas.microsoft.com/office/powerpoint/2010/main" val="122420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7" name="Picture 6">
            <a:extLst>
              <a:ext uri="{FF2B5EF4-FFF2-40B4-BE49-F238E27FC236}">
                <a16:creationId xmlns:a16="http://schemas.microsoft.com/office/drawing/2014/main" id="{F7E53E64-E759-4A0B-B8D7-0B62D5076031}"/>
              </a:ext>
            </a:extLst>
          </p:cNvPr>
          <p:cNvPicPr>
            <a:picLocks noChangeAspect="1"/>
          </p:cNvPicPr>
          <p:nvPr/>
        </p:nvPicPr>
        <p:blipFill>
          <a:blip r:embed="rId3"/>
          <a:stretch>
            <a:fillRect/>
          </a:stretch>
        </p:blipFill>
        <p:spPr>
          <a:xfrm>
            <a:off x="518441" y="1113666"/>
            <a:ext cx="8107118" cy="3268800"/>
          </a:xfrm>
          <a:prstGeom prst="rect">
            <a:avLst/>
          </a:prstGeom>
          <a:ln>
            <a:solidFill>
              <a:schemeClr val="tx1"/>
            </a:solidFill>
          </a:ln>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71178"/>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9" name="TextBox 8">
            <a:extLst>
              <a:ext uri="{FF2B5EF4-FFF2-40B4-BE49-F238E27FC236}">
                <a16:creationId xmlns:a16="http://schemas.microsoft.com/office/drawing/2014/main" id="{278BAAAC-72F3-27AA-8912-FE51C2ED26DD}"/>
              </a:ext>
            </a:extLst>
          </p:cNvPr>
          <p:cNvSpPr txBox="1"/>
          <p:nvPr/>
        </p:nvSpPr>
        <p:spPr>
          <a:xfrm>
            <a:off x="2655570" y="4499681"/>
            <a:ext cx="3832860" cy="369332"/>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ORDER = (2,0,0)</a:t>
            </a:r>
          </a:p>
        </p:txBody>
      </p:sp>
      <p:sp>
        <p:nvSpPr>
          <p:cNvPr id="10" name="Rectangle 9">
            <a:extLst>
              <a:ext uri="{FF2B5EF4-FFF2-40B4-BE49-F238E27FC236}">
                <a16:creationId xmlns:a16="http://schemas.microsoft.com/office/drawing/2014/main" id="{76AC2B0E-0E59-846A-3B84-CF0D8E8B9957}"/>
              </a:ext>
            </a:extLst>
          </p:cNvPr>
          <p:cNvSpPr/>
          <p:nvPr/>
        </p:nvSpPr>
        <p:spPr>
          <a:xfrm>
            <a:off x="5151120" y="1231686"/>
            <a:ext cx="40386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23E87E6-29CF-9508-A4CF-A2E2FC406844}"/>
              </a:ext>
            </a:extLst>
          </p:cNvPr>
          <p:cNvSpPr txBox="1"/>
          <p:nvPr/>
        </p:nvSpPr>
        <p:spPr>
          <a:xfrm>
            <a:off x="4703445" y="4368876"/>
            <a:ext cx="727710" cy="261610"/>
          </a:xfrm>
          <a:prstGeom prst="rect">
            <a:avLst/>
          </a:prstGeom>
          <a:noFill/>
        </p:spPr>
        <p:txBody>
          <a:bodyPr wrap="square" rtlCol="0">
            <a:spAutoFit/>
          </a:bodyPr>
          <a:lstStyle/>
          <a:p>
            <a:pPr algn="ctr"/>
            <a:r>
              <a:rPr lang="en-SG" sz="1100" b="1" dirty="0">
                <a:solidFill>
                  <a:schemeClr val="bg1">
                    <a:lumMod val="10000"/>
                  </a:schemeClr>
                </a:solidFill>
                <a:latin typeface="Raleway" pitchFamily="2" charset="0"/>
              </a:rPr>
              <a:t>p , d , q</a:t>
            </a:r>
          </a:p>
        </p:txBody>
      </p:sp>
    </p:spTree>
    <p:extLst>
      <p:ext uri="{BB962C8B-B14F-4D97-AF65-F5344CB8AC3E}">
        <p14:creationId xmlns:p14="http://schemas.microsoft.com/office/powerpoint/2010/main" val="1750963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9" name="TextBox 8">
            <a:extLst>
              <a:ext uri="{FF2B5EF4-FFF2-40B4-BE49-F238E27FC236}">
                <a16:creationId xmlns:a16="http://schemas.microsoft.com/office/drawing/2014/main" id="{278BAAAC-72F3-27AA-8912-FE51C2ED26DD}"/>
              </a:ext>
            </a:extLst>
          </p:cNvPr>
          <p:cNvSpPr txBox="1"/>
          <p:nvPr/>
        </p:nvSpPr>
        <p:spPr>
          <a:xfrm>
            <a:off x="2493644" y="4594242"/>
            <a:ext cx="4156710" cy="369332"/>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Seasonality trend = yearly -&gt; m=12</a:t>
            </a:r>
          </a:p>
        </p:txBody>
      </p:sp>
      <p:sp>
        <p:nvSpPr>
          <p:cNvPr id="6" name="TextBox 5">
            <a:extLst>
              <a:ext uri="{FF2B5EF4-FFF2-40B4-BE49-F238E27FC236}">
                <a16:creationId xmlns:a16="http://schemas.microsoft.com/office/drawing/2014/main" id="{40C49248-3B43-BB3F-CA32-C2F659698AEE}"/>
              </a:ext>
            </a:extLst>
          </p:cNvPr>
          <p:cNvSpPr txBox="1"/>
          <p:nvPr/>
        </p:nvSpPr>
        <p:spPr>
          <a:xfrm>
            <a:off x="2655570" y="671178"/>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pic>
        <p:nvPicPr>
          <p:cNvPr id="3" name="Picture 2">
            <a:extLst>
              <a:ext uri="{FF2B5EF4-FFF2-40B4-BE49-F238E27FC236}">
                <a16:creationId xmlns:a16="http://schemas.microsoft.com/office/drawing/2014/main" id="{1DD18B37-238B-1B0C-BD31-67AE0BE6CF6E}"/>
              </a:ext>
            </a:extLst>
          </p:cNvPr>
          <p:cNvPicPr>
            <a:picLocks noChangeAspect="1"/>
          </p:cNvPicPr>
          <p:nvPr/>
        </p:nvPicPr>
        <p:blipFill>
          <a:blip r:embed="rId3"/>
          <a:stretch>
            <a:fillRect/>
          </a:stretch>
        </p:blipFill>
        <p:spPr>
          <a:xfrm>
            <a:off x="2368107" y="1081122"/>
            <a:ext cx="4407784" cy="3391200"/>
          </a:xfrm>
          <a:prstGeom prst="rect">
            <a:avLst/>
          </a:prstGeom>
          <a:ln>
            <a:solidFill>
              <a:schemeClr val="tx1"/>
            </a:solidFill>
          </a:ln>
        </p:spPr>
      </p:pic>
      <p:sp>
        <p:nvSpPr>
          <p:cNvPr id="4" name="Rectangle 3">
            <a:extLst>
              <a:ext uri="{FF2B5EF4-FFF2-40B4-BE49-F238E27FC236}">
                <a16:creationId xmlns:a16="http://schemas.microsoft.com/office/drawing/2014/main" id="{D9BAC94A-E3BF-0C05-2D0C-9E7950859FF9}"/>
              </a:ext>
            </a:extLst>
          </p:cNvPr>
          <p:cNvSpPr/>
          <p:nvPr/>
        </p:nvSpPr>
        <p:spPr>
          <a:xfrm>
            <a:off x="4533899" y="1275943"/>
            <a:ext cx="15240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42F77BAB-B434-CB7A-6A08-EC1F122A3C78}"/>
              </a:ext>
            </a:extLst>
          </p:cNvPr>
          <p:cNvSpPr/>
          <p:nvPr/>
        </p:nvSpPr>
        <p:spPr>
          <a:xfrm>
            <a:off x="6111239" y="1298803"/>
            <a:ext cx="15240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9695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6" name="Google Shape;456;p37"/>
          <p:cNvGrpSpPr/>
          <p:nvPr/>
        </p:nvGrpSpPr>
        <p:grpSpPr>
          <a:xfrm>
            <a:off x="8172148" y="1431716"/>
            <a:ext cx="258628" cy="258711"/>
            <a:chOff x="4370700" y="733563"/>
            <a:chExt cx="546550" cy="546727"/>
          </a:xfrm>
        </p:grpSpPr>
        <p:sp>
          <p:nvSpPr>
            <p:cNvPr id="457" name="Google Shape;457;p37"/>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37"/>
          <p:cNvGrpSpPr/>
          <p:nvPr/>
        </p:nvGrpSpPr>
        <p:grpSpPr>
          <a:xfrm>
            <a:off x="553229" y="469731"/>
            <a:ext cx="475608" cy="475817"/>
            <a:chOff x="4370700" y="733563"/>
            <a:chExt cx="546550" cy="546727"/>
          </a:xfrm>
        </p:grpSpPr>
        <p:sp>
          <p:nvSpPr>
            <p:cNvPr id="478" name="Google Shape;478;p37"/>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C027329-44EE-D2B9-6AFE-17B8FBA97448}"/>
              </a:ext>
            </a:extLst>
          </p:cNvPr>
          <p:cNvSpPr>
            <a:spLocks noGrp="1"/>
          </p:cNvSpPr>
          <p:nvPr>
            <p:ph type="title"/>
          </p:nvPr>
        </p:nvSpPr>
        <p:spPr>
          <a:xfrm>
            <a:off x="1285718" y="0"/>
            <a:ext cx="6572559" cy="831870"/>
          </a:xfrm>
        </p:spPr>
        <p:txBody>
          <a:bodyPr/>
          <a:lstStyle/>
          <a:p>
            <a:r>
              <a:rPr lang="en-SG" sz="4000" dirty="0">
                <a:latin typeface="Poppins" panose="00000500000000000000" pitchFamily="2" charset="0"/>
                <a:cs typeface="Poppins" panose="00000500000000000000" pitchFamily="2" charset="0"/>
              </a:rPr>
              <a:t>INTRODUCTION</a:t>
            </a:r>
          </a:p>
        </p:txBody>
      </p:sp>
      <p:sp>
        <p:nvSpPr>
          <p:cNvPr id="7" name="TextBox 6">
            <a:extLst>
              <a:ext uri="{FF2B5EF4-FFF2-40B4-BE49-F238E27FC236}">
                <a16:creationId xmlns:a16="http://schemas.microsoft.com/office/drawing/2014/main" id="{1D02337D-75D4-0C18-5B03-9F267875BBC3}"/>
              </a:ext>
            </a:extLst>
          </p:cNvPr>
          <p:cNvSpPr txBox="1"/>
          <p:nvPr/>
        </p:nvSpPr>
        <p:spPr>
          <a:xfrm>
            <a:off x="1614484" y="924522"/>
            <a:ext cx="5915029" cy="2339102"/>
          </a:xfrm>
          <a:prstGeom prst="rect">
            <a:avLst/>
          </a:prstGeom>
          <a:noFill/>
        </p:spPr>
        <p:txBody>
          <a:bodyPr wrap="square">
            <a:spAutoFit/>
          </a:bodyPr>
          <a:lstStyle/>
          <a:p>
            <a:pPr marL="0" lvl="0" indent="0" algn="l" rtl="0">
              <a:spcBef>
                <a:spcPts val="0"/>
              </a:spcBef>
              <a:spcAft>
                <a:spcPts val="1200"/>
              </a:spcAft>
              <a:buNone/>
            </a:pPr>
            <a:r>
              <a:rPr lang="en-SG" sz="1800" b="1" dirty="0">
                <a:latin typeface="Raleway" pitchFamily="2" charset="0"/>
              </a:rPr>
              <a:t>DATASET: </a:t>
            </a:r>
            <a:r>
              <a:rPr lang="en-SG" sz="1800" dirty="0">
                <a:latin typeface="Raleway" pitchFamily="2" charset="0"/>
              </a:rPr>
              <a:t>energy_consumption.csv</a:t>
            </a:r>
          </a:p>
          <a:p>
            <a:pPr marL="0" lvl="0" indent="0" algn="l" rtl="0">
              <a:spcBef>
                <a:spcPts val="0"/>
              </a:spcBef>
              <a:spcAft>
                <a:spcPts val="1200"/>
              </a:spcAft>
              <a:buNone/>
            </a:pPr>
            <a:r>
              <a:rPr lang="en-US" sz="1800" b="1" dirty="0">
                <a:latin typeface="Raleway" pitchFamily="2" charset="0"/>
              </a:rPr>
              <a:t>INFORMATION OF DATASET: </a:t>
            </a:r>
            <a:r>
              <a:rPr lang="en-US" sz="1800" dirty="0">
                <a:latin typeface="Raleway" pitchFamily="2" charset="0"/>
              </a:rPr>
              <a:t>The dataset includes information of energy consumption, consisting of gas, electricity and water consumption of the </a:t>
            </a:r>
            <a:r>
              <a:rPr lang="en-US" sz="1800" b="1" dirty="0">
                <a:latin typeface="Raleway" pitchFamily="2" charset="0"/>
              </a:rPr>
              <a:t>first day </a:t>
            </a:r>
            <a:r>
              <a:rPr lang="en-US" sz="1800" dirty="0">
                <a:latin typeface="Raleway" pitchFamily="2" charset="0"/>
              </a:rPr>
              <a:t>of </a:t>
            </a:r>
            <a:r>
              <a:rPr lang="en-US" sz="1800" b="1" dirty="0">
                <a:latin typeface="Raleway" pitchFamily="2" charset="0"/>
              </a:rPr>
              <a:t>every month </a:t>
            </a:r>
            <a:r>
              <a:rPr lang="en-US" sz="1800" dirty="0">
                <a:latin typeface="Raleway" pitchFamily="2" charset="0"/>
              </a:rPr>
              <a:t>from </a:t>
            </a:r>
            <a:r>
              <a:rPr lang="en-US" sz="1800" b="1" dirty="0">
                <a:latin typeface="Raleway" pitchFamily="2" charset="0"/>
              </a:rPr>
              <a:t>1990 </a:t>
            </a:r>
            <a:r>
              <a:rPr lang="en-US" sz="1800" dirty="0">
                <a:latin typeface="Raleway" pitchFamily="2" charset="0"/>
              </a:rPr>
              <a:t>to </a:t>
            </a:r>
            <a:r>
              <a:rPr lang="en-US" sz="1800" b="1" dirty="0">
                <a:latin typeface="Raleway" pitchFamily="2" charset="0"/>
              </a:rPr>
              <a:t>2023 </a:t>
            </a:r>
            <a:r>
              <a:rPr lang="en-US" sz="1800" dirty="0" err="1">
                <a:latin typeface="Raleway" pitchFamily="2" charset="0"/>
              </a:rPr>
              <a:t>Janurary</a:t>
            </a:r>
            <a:r>
              <a:rPr lang="en-US" sz="1800" dirty="0">
                <a:latin typeface="Raleway" pitchFamily="2" charset="0"/>
              </a:rPr>
              <a:t>.</a:t>
            </a:r>
          </a:p>
          <a:p>
            <a:pPr marL="0" lvl="0" indent="0" algn="l" rtl="0">
              <a:spcBef>
                <a:spcPts val="0"/>
              </a:spcBef>
              <a:spcAft>
                <a:spcPts val="1200"/>
              </a:spcAft>
              <a:buNone/>
            </a:pPr>
            <a:r>
              <a:rPr lang="en-US" sz="1800" b="1" dirty="0">
                <a:latin typeface="Raleway" pitchFamily="2" charset="0"/>
              </a:rPr>
              <a:t>TASK: </a:t>
            </a:r>
            <a:r>
              <a:rPr lang="en-US" sz="1800" dirty="0">
                <a:latin typeface="Raleway" pitchFamily="2" charset="0"/>
              </a:rPr>
              <a:t>Train a time series model to forecast the gas, electricity and water consumption in the future.</a:t>
            </a:r>
            <a:endParaRPr lang="en-US" sz="1800" b="1" dirty="0">
              <a:latin typeface="Raleway" pitchFamily="2" charset="0"/>
            </a:endParaRPr>
          </a:p>
        </p:txBody>
      </p:sp>
      <p:pic>
        <p:nvPicPr>
          <p:cNvPr id="9" name="Picture 8">
            <a:extLst>
              <a:ext uri="{FF2B5EF4-FFF2-40B4-BE49-F238E27FC236}">
                <a16:creationId xmlns:a16="http://schemas.microsoft.com/office/drawing/2014/main" id="{55B07B0C-365B-98EE-AA0A-2B1297DF3181}"/>
              </a:ext>
            </a:extLst>
          </p:cNvPr>
          <p:cNvPicPr>
            <a:picLocks noChangeAspect="1"/>
          </p:cNvPicPr>
          <p:nvPr/>
        </p:nvPicPr>
        <p:blipFill>
          <a:blip r:embed="rId3"/>
          <a:stretch>
            <a:fillRect/>
          </a:stretch>
        </p:blipFill>
        <p:spPr>
          <a:xfrm>
            <a:off x="1670547" y="3406992"/>
            <a:ext cx="5802902" cy="16239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220F038D-056C-4264-6141-C1B18D119C2B}"/>
              </a:ext>
            </a:extLst>
          </p:cNvPr>
          <p:cNvPicPr>
            <a:picLocks noChangeAspect="1"/>
          </p:cNvPicPr>
          <p:nvPr/>
        </p:nvPicPr>
        <p:blipFill>
          <a:blip r:embed="rId4"/>
          <a:stretch>
            <a:fillRect/>
          </a:stretch>
        </p:blipFill>
        <p:spPr>
          <a:xfrm>
            <a:off x="940755" y="1866837"/>
            <a:ext cx="7262489" cy="1455546"/>
          </a:xfrm>
          <a:prstGeom prst="rect">
            <a:avLst/>
          </a:prstGeom>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71178"/>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23" name="Rectangle 22">
            <a:extLst>
              <a:ext uri="{FF2B5EF4-FFF2-40B4-BE49-F238E27FC236}">
                <a16:creationId xmlns:a16="http://schemas.microsoft.com/office/drawing/2014/main" id="{93685693-799F-B51F-8D98-702395F97E4F}"/>
              </a:ext>
            </a:extLst>
          </p:cNvPr>
          <p:cNvSpPr/>
          <p:nvPr/>
        </p:nvSpPr>
        <p:spPr>
          <a:xfrm>
            <a:off x="3581400" y="2247901"/>
            <a:ext cx="640080" cy="1070674"/>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93A773DA-B464-3A86-DD06-82DD36AA483A}"/>
              </a:ext>
            </a:extLst>
          </p:cNvPr>
          <p:cNvSpPr/>
          <p:nvPr/>
        </p:nvSpPr>
        <p:spPr>
          <a:xfrm>
            <a:off x="933134" y="2796540"/>
            <a:ext cx="7277731" cy="5220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306232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0160C2D4-89F5-9460-A57E-DB1FF0B7BA37}"/>
              </a:ext>
            </a:extLst>
          </p:cNvPr>
          <p:cNvPicPr>
            <a:picLocks noChangeAspect="1"/>
          </p:cNvPicPr>
          <p:nvPr/>
        </p:nvPicPr>
        <p:blipFill>
          <a:blip r:embed="rId4"/>
          <a:stretch>
            <a:fillRect/>
          </a:stretch>
        </p:blipFill>
        <p:spPr>
          <a:xfrm>
            <a:off x="2514434" y="0"/>
            <a:ext cx="4099891" cy="5143500"/>
          </a:xfrm>
          <a:prstGeom prst="rect">
            <a:avLst/>
          </a:prstGeom>
          <a:ln>
            <a:solidFill>
              <a:schemeClr val="tx1"/>
            </a:solidFill>
          </a:ln>
        </p:spPr>
      </p:pic>
      <p:sp>
        <p:nvSpPr>
          <p:cNvPr id="9" name="Rectangle 8">
            <a:extLst>
              <a:ext uri="{FF2B5EF4-FFF2-40B4-BE49-F238E27FC236}">
                <a16:creationId xmlns:a16="http://schemas.microsoft.com/office/drawing/2014/main" id="{046FD3CC-7C62-C652-9840-01D50E6426CB}"/>
              </a:ext>
            </a:extLst>
          </p:cNvPr>
          <p:cNvSpPr/>
          <p:nvPr/>
        </p:nvSpPr>
        <p:spPr>
          <a:xfrm>
            <a:off x="3909060" y="11200"/>
            <a:ext cx="1386840" cy="5121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Connector 10">
            <a:extLst>
              <a:ext uri="{FF2B5EF4-FFF2-40B4-BE49-F238E27FC236}">
                <a16:creationId xmlns:a16="http://schemas.microsoft.com/office/drawing/2014/main" id="{7B89A1DA-1703-3A19-700E-85B423CF3F6A}"/>
              </a:ext>
            </a:extLst>
          </p:cNvPr>
          <p:cNvCxnSpPr/>
          <p:nvPr/>
        </p:nvCxnSpPr>
        <p:spPr>
          <a:xfrm flipH="1">
            <a:off x="3909060" y="11200"/>
            <a:ext cx="1386840" cy="5121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29AC22-7B6B-B914-DE56-1A83A30FABE6}"/>
              </a:ext>
            </a:extLst>
          </p:cNvPr>
          <p:cNvCxnSpPr/>
          <p:nvPr/>
        </p:nvCxnSpPr>
        <p:spPr>
          <a:xfrm>
            <a:off x="3909060" y="11200"/>
            <a:ext cx="1386840" cy="5121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13F36D6-D7B8-6BB4-8D51-3D084E81169B}"/>
              </a:ext>
            </a:extLst>
          </p:cNvPr>
          <p:cNvSpPr/>
          <p:nvPr/>
        </p:nvSpPr>
        <p:spPr>
          <a:xfrm>
            <a:off x="5295900" y="11200"/>
            <a:ext cx="1330187" cy="5143500"/>
          </a:xfrm>
          <a:prstGeom prst="rect">
            <a:avLst/>
          </a:prstGeom>
          <a:noFill/>
          <a:ln>
            <a:solidFill>
              <a:srgbClr val="6ACC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6ACC64"/>
              </a:solidFill>
            </a:endParaRPr>
          </a:p>
        </p:txBody>
      </p:sp>
    </p:spTree>
    <p:custDataLst>
      <p:tags r:id="rId1"/>
    </p:custDataLst>
    <p:extLst>
      <p:ext uri="{BB962C8B-B14F-4D97-AF65-F5344CB8AC3E}">
        <p14:creationId xmlns:p14="http://schemas.microsoft.com/office/powerpoint/2010/main" val="3680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4" name="Title 2">
            <a:extLst>
              <a:ext uri="{FF2B5EF4-FFF2-40B4-BE49-F238E27FC236}">
                <a16:creationId xmlns:a16="http://schemas.microsoft.com/office/drawing/2014/main" id="{800DB046-DF5E-DD8F-48CF-E3F75605F439}"/>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5" name="TextBox 4">
            <a:extLst>
              <a:ext uri="{FF2B5EF4-FFF2-40B4-BE49-F238E27FC236}">
                <a16:creationId xmlns:a16="http://schemas.microsoft.com/office/drawing/2014/main" id="{59EDC9EF-38B1-CE18-293F-7A8BC926667E}"/>
              </a:ext>
            </a:extLst>
          </p:cNvPr>
          <p:cNvSpPr txBox="1"/>
          <p:nvPr/>
        </p:nvSpPr>
        <p:spPr>
          <a:xfrm>
            <a:off x="2655570" y="671178"/>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7" name="TextBox 6">
            <a:extLst>
              <a:ext uri="{FF2B5EF4-FFF2-40B4-BE49-F238E27FC236}">
                <a16:creationId xmlns:a16="http://schemas.microsoft.com/office/drawing/2014/main" id="{6CF5147E-2FF2-E03A-16F0-ECD147992C73}"/>
              </a:ext>
            </a:extLst>
          </p:cNvPr>
          <p:cNvSpPr txBox="1"/>
          <p:nvPr/>
        </p:nvSpPr>
        <p:spPr>
          <a:xfrm>
            <a:off x="4930140" y="2767340"/>
            <a:ext cx="28727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6ACC64"/>
                </a:solidFill>
                <a:effectLst/>
                <a:latin typeface="Raleway" pitchFamily="2" charset="0"/>
              </a:rPr>
              <a:t>GAS CONSUMPTION (TONS)</a:t>
            </a:r>
            <a:r>
              <a:rPr lang="en-US" b="1" dirty="0">
                <a:solidFill>
                  <a:schemeClr val="tx1"/>
                </a:solidFill>
                <a:effectLst/>
                <a:latin typeface="Raleway" pitchFamily="2" charset="0"/>
              </a:rPr>
              <a:t>:</a:t>
            </a:r>
            <a:r>
              <a:rPr lang="en-US" b="1" dirty="0">
                <a:solidFill>
                  <a:srgbClr val="6ACC64"/>
                </a:solidFill>
                <a:effectLst/>
                <a:latin typeface="Raleway" pitchFamily="2" charset="0"/>
              </a:rPr>
              <a:t> </a:t>
            </a:r>
            <a:r>
              <a:rPr lang="en-US" b="1" dirty="0">
                <a:solidFill>
                  <a:schemeClr val="bg1">
                    <a:lumMod val="10000"/>
                  </a:schemeClr>
                </a:solidFill>
                <a:effectLst/>
                <a:latin typeface="Raleway" pitchFamily="2" charset="0"/>
              </a:rPr>
              <a:t>SARIMAX</a:t>
            </a:r>
          </a:p>
        </p:txBody>
      </p:sp>
      <p:pic>
        <p:nvPicPr>
          <p:cNvPr id="10" name="Graphic 9" descr="Crown with solid fill">
            <a:extLst>
              <a:ext uri="{FF2B5EF4-FFF2-40B4-BE49-F238E27FC236}">
                <a16:creationId xmlns:a16="http://schemas.microsoft.com/office/drawing/2014/main" id="{AC1D2C19-FBF5-4428-8C32-AABA8C4F9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8861" y="2132440"/>
            <a:ext cx="675297" cy="675297"/>
          </a:xfrm>
          <a:prstGeom prst="rect">
            <a:avLst/>
          </a:prstGeom>
        </p:spPr>
      </p:pic>
      <p:pic>
        <p:nvPicPr>
          <p:cNvPr id="2" name="Picture 1">
            <a:extLst>
              <a:ext uri="{FF2B5EF4-FFF2-40B4-BE49-F238E27FC236}">
                <a16:creationId xmlns:a16="http://schemas.microsoft.com/office/drawing/2014/main" id="{68E04AAF-CBDE-DB2B-D05A-9855780E16D0}"/>
              </a:ext>
            </a:extLst>
          </p:cNvPr>
          <p:cNvPicPr>
            <a:picLocks noChangeAspect="1"/>
          </p:cNvPicPr>
          <p:nvPr/>
        </p:nvPicPr>
        <p:blipFill>
          <a:blip r:embed="rId5"/>
          <a:stretch>
            <a:fillRect/>
          </a:stretch>
        </p:blipFill>
        <p:spPr>
          <a:xfrm>
            <a:off x="1177744" y="1282672"/>
            <a:ext cx="2955652" cy="3708000"/>
          </a:xfrm>
          <a:prstGeom prst="rect">
            <a:avLst/>
          </a:prstGeom>
          <a:ln>
            <a:solidFill>
              <a:schemeClr val="tx1"/>
            </a:solidFill>
          </a:ln>
        </p:spPr>
      </p:pic>
    </p:spTree>
    <p:extLst>
      <p:ext uri="{BB962C8B-B14F-4D97-AF65-F5344CB8AC3E}">
        <p14:creationId xmlns:p14="http://schemas.microsoft.com/office/powerpoint/2010/main" val="2885068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sp>
        <p:nvSpPr>
          <p:cNvPr id="9" name="TextBox 8">
            <a:extLst>
              <a:ext uri="{FF2B5EF4-FFF2-40B4-BE49-F238E27FC236}">
                <a16:creationId xmlns:a16="http://schemas.microsoft.com/office/drawing/2014/main" id="{278BAAAC-72F3-27AA-8912-FE51C2ED26DD}"/>
              </a:ext>
            </a:extLst>
          </p:cNvPr>
          <p:cNvSpPr txBox="1"/>
          <p:nvPr/>
        </p:nvSpPr>
        <p:spPr>
          <a:xfrm>
            <a:off x="2493645" y="4348993"/>
            <a:ext cx="4156710" cy="646331"/>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Inconclusive =&gt; </a:t>
            </a:r>
            <a:r>
              <a:rPr lang="en-SG" sz="1800" b="1" dirty="0">
                <a:solidFill>
                  <a:srgbClr val="FF0000"/>
                </a:solidFill>
                <a:latin typeface="Raleway" pitchFamily="2" charset="0"/>
              </a:rPr>
              <a:t>Hyperparameter tuning required </a:t>
            </a:r>
          </a:p>
        </p:txBody>
      </p:sp>
      <p:pic>
        <p:nvPicPr>
          <p:cNvPr id="4" name="Picture 3">
            <a:extLst>
              <a:ext uri="{FF2B5EF4-FFF2-40B4-BE49-F238E27FC236}">
                <a16:creationId xmlns:a16="http://schemas.microsoft.com/office/drawing/2014/main" id="{40826699-B6BB-D8AB-2811-BD2C476AF69F}"/>
              </a:ext>
            </a:extLst>
          </p:cNvPr>
          <p:cNvPicPr>
            <a:picLocks noChangeAspect="1"/>
          </p:cNvPicPr>
          <p:nvPr/>
        </p:nvPicPr>
        <p:blipFill>
          <a:blip r:embed="rId3"/>
          <a:stretch>
            <a:fillRect/>
          </a:stretch>
        </p:blipFill>
        <p:spPr>
          <a:xfrm>
            <a:off x="683619" y="1032890"/>
            <a:ext cx="7776762" cy="3135600"/>
          </a:xfrm>
          <a:prstGeom prst="rect">
            <a:avLst/>
          </a:prstGeom>
          <a:ln>
            <a:solidFill>
              <a:schemeClr val="tx1"/>
            </a:solidFill>
          </a:ln>
        </p:spPr>
      </p:pic>
    </p:spTree>
    <p:extLst>
      <p:ext uri="{BB962C8B-B14F-4D97-AF65-F5344CB8AC3E}">
        <p14:creationId xmlns:p14="http://schemas.microsoft.com/office/powerpoint/2010/main" val="4226961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pic>
        <p:nvPicPr>
          <p:cNvPr id="5" name="Picture 4">
            <a:extLst>
              <a:ext uri="{FF2B5EF4-FFF2-40B4-BE49-F238E27FC236}">
                <a16:creationId xmlns:a16="http://schemas.microsoft.com/office/drawing/2014/main" id="{CDCEB4F9-049C-380D-58E7-2F94DD2392FB}"/>
              </a:ext>
            </a:extLst>
          </p:cNvPr>
          <p:cNvPicPr>
            <a:picLocks noChangeAspect="1"/>
          </p:cNvPicPr>
          <p:nvPr/>
        </p:nvPicPr>
        <p:blipFill>
          <a:blip r:embed="rId3"/>
          <a:stretch>
            <a:fillRect/>
          </a:stretch>
        </p:blipFill>
        <p:spPr>
          <a:xfrm>
            <a:off x="2368108" y="997302"/>
            <a:ext cx="4407784" cy="3391200"/>
          </a:xfrm>
          <a:prstGeom prst="rect">
            <a:avLst/>
          </a:prstGeom>
          <a:ln>
            <a:solidFill>
              <a:schemeClr val="tx1"/>
            </a:solidFill>
          </a:ln>
        </p:spPr>
      </p:pic>
      <p:sp>
        <p:nvSpPr>
          <p:cNvPr id="6" name="TextBox 5">
            <a:extLst>
              <a:ext uri="{FF2B5EF4-FFF2-40B4-BE49-F238E27FC236}">
                <a16:creationId xmlns:a16="http://schemas.microsoft.com/office/drawing/2014/main" id="{015EED04-72FC-9C00-E70D-C5ED3DF2B99D}"/>
              </a:ext>
            </a:extLst>
          </p:cNvPr>
          <p:cNvSpPr txBox="1"/>
          <p:nvPr/>
        </p:nvSpPr>
        <p:spPr>
          <a:xfrm>
            <a:off x="2493644" y="4594242"/>
            <a:ext cx="4156710" cy="369332"/>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Seasonality trend = yearly -&gt; m=12</a:t>
            </a:r>
          </a:p>
        </p:txBody>
      </p:sp>
    </p:spTree>
    <p:extLst>
      <p:ext uri="{BB962C8B-B14F-4D97-AF65-F5344CB8AC3E}">
        <p14:creationId xmlns:p14="http://schemas.microsoft.com/office/powerpoint/2010/main" val="2929235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19" name="Picture 18">
            <a:extLst>
              <a:ext uri="{FF2B5EF4-FFF2-40B4-BE49-F238E27FC236}">
                <a16:creationId xmlns:a16="http://schemas.microsoft.com/office/drawing/2014/main" id="{227B86E0-3EB3-C255-9722-1F5BEA69C69A}"/>
              </a:ext>
            </a:extLst>
          </p:cNvPr>
          <p:cNvPicPr>
            <a:picLocks noChangeAspect="1"/>
          </p:cNvPicPr>
          <p:nvPr/>
        </p:nvPicPr>
        <p:blipFill>
          <a:blip r:embed="rId4"/>
          <a:stretch>
            <a:fillRect/>
          </a:stretch>
        </p:blipFill>
        <p:spPr>
          <a:xfrm>
            <a:off x="942071" y="3298202"/>
            <a:ext cx="7444317" cy="1461600"/>
          </a:xfrm>
          <a:prstGeom prst="rect">
            <a:avLst/>
          </a:prstGeom>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sp>
        <p:nvSpPr>
          <p:cNvPr id="10" name="TextBox 9">
            <a:extLst>
              <a:ext uri="{FF2B5EF4-FFF2-40B4-BE49-F238E27FC236}">
                <a16:creationId xmlns:a16="http://schemas.microsoft.com/office/drawing/2014/main" id="{567BDB46-AEDE-9B1F-5FBF-842CE742C2B9}"/>
              </a:ext>
            </a:extLst>
          </p:cNvPr>
          <p:cNvSpPr txBox="1"/>
          <p:nvPr/>
        </p:nvSpPr>
        <p:spPr>
          <a:xfrm>
            <a:off x="5574029" y="1341368"/>
            <a:ext cx="2872740" cy="307777"/>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SARIMAX</a:t>
            </a:r>
          </a:p>
        </p:txBody>
      </p:sp>
      <p:sp>
        <p:nvSpPr>
          <p:cNvPr id="11" name="TextBox 10">
            <a:extLst>
              <a:ext uri="{FF2B5EF4-FFF2-40B4-BE49-F238E27FC236}">
                <a16:creationId xmlns:a16="http://schemas.microsoft.com/office/drawing/2014/main" id="{733A5EBF-B874-F880-8349-B9B287643223}"/>
              </a:ext>
            </a:extLst>
          </p:cNvPr>
          <p:cNvSpPr txBox="1"/>
          <p:nvPr/>
        </p:nvSpPr>
        <p:spPr>
          <a:xfrm>
            <a:off x="812531" y="1291303"/>
            <a:ext cx="2872740" cy="307777"/>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ARIMA</a:t>
            </a:r>
          </a:p>
        </p:txBody>
      </p:sp>
      <p:sp>
        <p:nvSpPr>
          <p:cNvPr id="18" name="Rectangle 17">
            <a:extLst>
              <a:ext uri="{FF2B5EF4-FFF2-40B4-BE49-F238E27FC236}">
                <a16:creationId xmlns:a16="http://schemas.microsoft.com/office/drawing/2014/main" id="{B2144CD8-9634-2F5B-30B5-EE8A0CECF388}"/>
              </a:ext>
            </a:extLst>
          </p:cNvPr>
          <p:cNvSpPr/>
          <p:nvPr/>
        </p:nvSpPr>
        <p:spPr>
          <a:xfrm>
            <a:off x="3601288" y="3703619"/>
            <a:ext cx="640080" cy="1056183"/>
          </a:xfrm>
          <a:prstGeom prst="rect">
            <a:avLst/>
          </a:prstGeom>
          <a:noFill/>
          <a:ln>
            <a:solidFill>
              <a:srgbClr val="D7C0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1C7BDAD5-6F6F-BF78-FDE5-97110DA39FF9}"/>
              </a:ext>
            </a:extLst>
          </p:cNvPr>
          <p:cNvSpPr/>
          <p:nvPr/>
        </p:nvSpPr>
        <p:spPr>
          <a:xfrm>
            <a:off x="942071" y="3985260"/>
            <a:ext cx="7444318" cy="251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680E026D-10BE-B0A8-60A7-E7835FDAB3DC}"/>
              </a:ext>
            </a:extLst>
          </p:cNvPr>
          <p:cNvPicPr>
            <a:picLocks noChangeAspect="1"/>
          </p:cNvPicPr>
          <p:nvPr/>
        </p:nvPicPr>
        <p:blipFill>
          <a:blip r:embed="rId5"/>
          <a:stretch>
            <a:fillRect/>
          </a:stretch>
        </p:blipFill>
        <p:spPr>
          <a:xfrm>
            <a:off x="393270" y="1645612"/>
            <a:ext cx="3711262" cy="777307"/>
          </a:xfrm>
          <a:prstGeom prst="rect">
            <a:avLst/>
          </a:prstGeom>
        </p:spPr>
      </p:pic>
      <p:pic>
        <p:nvPicPr>
          <p:cNvPr id="7" name="Picture 6">
            <a:extLst>
              <a:ext uri="{FF2B5EF4-FFF2-40B4-BE49-F238E27FC236}">
                <a16:creationId xmlns:a16="http://schemas.microsoft.com/office/drawing/2014/main" id="{9897D976-FF91-C5D8-7665-1EC1F452A97C}"/>
              </a:ext>
            </a:extLst>
          </p:cNvPr>
          <p:cNvPicPr>
            <a:picLocks noChangeAspect="1"/>
          </p:cNvPicPr>
          <p:nvPr/>
        </p:nvPicPr>
        <p:blipFill>
          <a:blip r:embed="rId6"/>
          <a:stretch>
            <a:fillRect/>
          </a:stretch>
        </p:blipFill>
        <p:spPr>
          <a:xfrm>
            <a:off x="5143337" y="1651242"/>
            <a:ext cx="3734124" cy="777307"/>
          </a:xfrm>
          <a:prstGeom prst="rect">
            <a:avLst/>
          </a:prstGeom>
        </p:spPr>
      </p:pic>
    </p:spTree>
    <p:custDataLst>
      <p:tags r:id="rId1"/>
    </p:custDataLst>
    <p:extLst>
      <p:ext uri="{BB962C8B-B14F-4D97-AF65-F5344CB8AC3E}">
        <p14:creationId xmlns:p14="http://schemas.microsoft.com/office/powerpoint/2010/main" val="9524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3" name="Picture 2">
            <a:extLst>
              <a:ext uri="{FF2B5EF4-FFF2-40B4-BE49-F238E27FC236}">
                <a16:creationId xmlns:a16="http://schemas.microsoft.com/office/drawing/2014/main" id="{3A55AE8E-6A8D-1945-6419-CFD2BE5029F1}"/>
              </a:ext>
            </a:extLst>
          </p:cNvPr>
          <p:cNvPicPr>
            <a:picLocks noChangeAspect="1"/>
          </p:cNvPicPr>
          <p:nvPr/>
        </p:nvPicPr>
        <p:blipFill>
          <a:blip r:embed="rId4"/>
          <a:stretch>
            <a:fillRect/>
          </a:stretch>
        </p:blipFill>
        <p:spPr>
          <a:xfrm>
            <a:off x="620533" y="0"/>
            <a:ext cx="4101962" cy="5143500"/>
          </a:xfrm>
          <a:prstGeom prst="rect">
            <a:avLst/>
          </a:prstGeom>
          <a:ln>
            <a:solidFill>
              <a:schemeClr val="tx1"/>
            </a:solidFill>
          </a:ln>
        </p:spPr>
      </p:pic>
      <p:sp>
        <p:nvSpPr>
          <p:cNvPr id="10" name="TextBox 9">
            <a:extLst>
              <a:ext uri="{FF2B5EF4-FFF2-40B4-BE49-F238E27FC236}">
                <a16:creationId xmlns:a16="http://schemas.microsoft.com/office/drawing/2014/main" id="{4B7CA5C0-1D10-4BC8-DC2F-C98A04E71898}"/>
              </a:ext>
            </a:extLst>
          </p:cNvPr>
          <p:cNvSpPr txBox="1"/>
          <p:nvPr/>
        </p:nvSpPr>
        <p:spPr>
          <a:xfrm>
            <a:off x="5295899" y="2434590"/>
            <a:ext cx="34823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D7C077"/>
                </a:solidFill>
                <a:effectLst/>
                <a:latin typeface="Raleway" pitchFamily="2" charset="0"/>
              </a:rPr>
              <a:t>ELECTRICITY CONSUMPTION (MWH): </a:t>
            </a:r>
            <a:r>
              <a:rPr lang="en-US" b="1" dirty="0">
                <a:solidFill>
                  <a:schemeClr val="bg1">
                    <a:lumMod val="10000"/>
                  </a:schemeClr>
                </a:solidFill>
                <a:effectLst/>
                <a:latin typeface="Raleway" pitchFamily="2" charset="0"/>
              </a:rPr>
              <a:t>EXPONENTIAL SMOOTHING</a:t>
            </a:r>
          </a:p>
        </p:txBody>
      </p:sp>
      <p:pic>
        <p:nvPicPr>
          <p:cNvPr id="11" name="Graphic 10" descr="Crown with solid fill">
            <a:extLst>
              <a:ext uri="{FF2B5EF4-FFF2-40B4-BE49-F238E27FC236}">
                <a16:creationId xmlns:a16="http://schemas.microsoft.com/office/drawing/2014/main" id="{3F1A5C70-43E5-8E01-3DCD-968DA5338C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9421" y="1759293"/>
            <a:ext cx="675297" cy="675297"/>
          </a:xfrm>
          <a:prstGeom prst="rect">
            <a:avLst/>
          </a:prstGeom>
        </p:spPr>
      </p:pic>
      <p:sp>
        <p:nvSpPr>
          <p:cNvPr id="12" name="Rectangle 11">
            <a:extLst>
              <a:ext uri="{FF2B5EF4-FFF2-40B4-BE49-F238E27FC236}">
                <a16:creationId xmlns:a16="http://schemas.microsoft.com/office/drawing/2014/main" id="{39228A33-6B97-1AA7-DED9-CEBDDDE4E6E4}"/>
              </a:ext>
            </a:extLst>
          </p:cNvPr>
          <p:cNvSpPr/>
          <p:nvPr/>
        </p:nvSpPr>
        <p:spPr>
          <a:xfrm>
            <a:off x="620533" y="0"/>
            <a:ext cx="1406387" cy="5143500"/>
          </a:xfrm>
          <a:prstGeom prst="rect">
            <a:avLst/>
          </a:prstGeom>
          <a:noFill/>
          <a:ln>
            <a:solidFill>
              <a:srgbClr val="D7C0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390471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7" name="Picture 6">
            <a:extLst>
              <a:ext uri="{FF2B5EF4-FFF2-40B4-BE49-F238E27FC236}">
                <a16:creationId xmlns:a16="http://schemas.microsoft.com/office/drawing/2014/main" id="{8A732137-10B9-02ED-7E05-6960D356733E}"/>
              </a:ext>
            </a:extLst>
          </p:cNvPr>
          <p:cNvPicPr>
            <a:picLocks noChangeAspect="1"/>
          </p:cNvPicPr>
          <p:nvPr/>
        </p:nvPicPr>
        <p:blipFill>
          <a:blip r:embed="rId3"/>
          <a:stretch>
            <a:fillRect/>
          </a:stretch>
        </p:blipFill>
        <p:spPr>
          <a:xfrm>
            <a:off x="358141" y="1077399"/>
            <a:ext cx="8249975" cy="3326400"/>
          </a:xfrm>
          <a:prstGeom prst="rect">
            <a:avLst/>
          </a:prstGeom>
          <a:ln>
            <a:solidFill>
              <a:schemeClr val="tx1"/>
            </a:solidFill>
          </a:ln>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
        <p:nvSpPr>
          <p:cNvPr id="9" name="TextBox 8">
            <a:extLst>
              <a:ext uri="{FF2B5EF4-FFF2-40B4-BE49-F238E27FC236}">
                <a16:creationId xmlns:a16="http://schemas.microsoft.com/office/drawing/2014/main" id="{278BAAAC-72F3-27AA-8912-FE51C2ED26DD}"/>
              </a:ext>
            </a:extLst>
          </p:cNvPr>
          <p:cNvSpPr txBox="1"/>
          <p:nvPr/>
        </p:nvSpPr>
        <p:spPr>
          <a:xfrm>
            <a:off x="2655570" y="4499681"/>
            <a:ext cx="3832860" cy="369332"/>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ORDER = (2,0,0)</a:t>
            </a:r>
          </a:p>
        </p:txBody>
      </p:sp>
      <p:sp>
        <p:nvSpPr>
          <p:cNvPr id="10" name="Rectangle 9">
            <a:extLst>
              <a:ext uri="{FF2B5EF4-FFF2-40B4-BE49-F238E27FC236}">
                <a16:creationId xmlns:a16="http://schemas.microsoft.com/office/drawing/2014/main" id="{76AC2B0E-0E59-846A-3B84-CF0D8E8B9957}"/>
              </a:ext>
            </a:extLst>
          </p:cNvPr>
          <p:cNvSpPr/>
          <p:nvPr/>
        </p:nvSpPr>
        <p:spPr>
          <a:xfrm>
            <a:off x="5074920" y="1242060"/>
            <a:ext cx="40386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23E87E6-29CF-9508-A4CF-A2E2FC406844}"/>
              </a:ext>
            </a:extLst>
          </p:cNvPr>
          <p:cNvSpPr txBox="1"/>
          <p:nvPr/>
        </p:nvSpPr>
        <p:spPr>
          <a:xfrm>
            <a:off x="4703445" y="4368876"/>
            <a:ext cx="727710" cy="261610"/>
          </a:xfrm>
          <a:prstGeom prst="rect">
            <a:avLst/>
          </a:prstGeom>
          <a:noFill/>
        </p:spPr>
        <p:txBody>
          <a:bodyPr wrap="square" rtlCol="0">
            <a:spAutoFit/>
          </a:bodyPr>
          <a:lstStyle/>
          <a:p>
            <a:pPr algn="ctr"/>
            <a:r>
              <a:rPr lang="en-SG" sz="1100" b="1" dirty="0">
                <a:solidFill>
                  <a:schemeClr val="bg1">
                    <a:lumMod val="10000"/>
                  </a:schemeClr>
                </a:solidFill>
                <a:latin typeface="Raleway" pitchFamily="2" charset="0"/>
              </a:rPr>
              <a:t>p , d , q</a:t>
            </a:r>
          </a:p>
        </p:txBody>
      </p:sp>
    </p:spTree>
    <p:extLst>
      <p:ext uri="{BB962C8B-B14F-4D97-AF65-F5344CB8AC3E}">
        <p14:creationId xmlns:p14="http://schemas.microsoft.com/office/powerpoint/2010/main" val="3850907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pic>
        <p:nvPicPr>
          <p:cNvPr id="4" name="Picture 3">
            <a:extLst>
              <a:ext uri="{FF2B5EF4-FFF2-40B4-BE49-F238E27FC236}">
                <a16:creationId xmlns:a16="http://schemas.microsoft.com/office/drawing/2014/main" id="{DDF23FDC-F7BC-808B-944A-37CEEC46AB97}"/>
              </a:ext>
            </a:extLst>
          </p:cNvPr>
          <p:cNvPicPr>
            <a:picLocks noChangeAspect="1"/>
          </p:cNvPicPr>
          <p:nvPr/>
        </p:nvPicPr>
        <p:blipFill>
          <a:blip r:embed="rId3"/>
          <a:stretch>
            <a:fillRect/>
          </a:stretch>
        </p:blipFill>
        <p:spPr>
          <a:xfrm>
            <a:off x="2368108" y="1005283"/>
            <a:ext cx="4407784" cy="3391200"/>
          </a:xfrm>
          <a:prstGeom prst="rect">
            <a:avLst/>
          </a:prstGeom>
          <a:ln>
            <a:solidFill>
              <a:schemeClr val="tx1"/>
            </a:solidFill>
          </a:ln>
        </p:spPr>
      </p:pic>
      <p:sp>
        <p:nvSpPr>
          <p:cNvPr id="5" name="TextBox 4">
            <a:extLst>
              <a:ext uri="{FF2B5EF4-FFF2-40B4-BE49-F238E27FC236}">
                <a16:creationId xmlns:a16="http://schemas.microsoft.com/office/drawing/2014/main" id="{915C633A-018A-A2C9-0685-6141A552AF88}"/>
              </a:ext>
            </a:extLst>
          </p:cNvPr>
          <p:cNvSpPr txBox="1"/>
          <p:nvPr/>
        </p:nvSpPr>
        <p:spPr>
          <a:xfrm>
            <a:off x="2493644" y="4594242"/>
            <a:ext cx="4156710" cy="369332"/>
          </a:xfrm>
          <a:prstGeom prst="rect">
            <a:avLst/>
          </a:prstGeom>
          <a:noFill/>
        </p:spPr>
        <p:txBody>
          <a:bodyPr wrap="square" rtlCol="0">
            <a:spAutoFit/>
          </a:bodyPr>
          <a:lstStyle/>
          <a:p>
            <a:pPr algn="ctr"/>
            <a:r>
              <a:rPr lang="en-SG" sz="1800" b="1" dirty="0">
                <a:solidFill>
                  <a:schemeClr val="bg1">
                    <a:lumMod val="10000"/>
                  </a:schemeClr>
                </a:solidFill>
                <a:latin typeface="Raleway" pitchFamily="2" charset="0"/>
              </a:rPr>
              <a:t>Seasonality trend = yearly -&gt; m=12</a:t>
            </a:r>
          </a:p>
        </p:txBody>
      </p:sp>
      <p:sp>
        <p:nvSpPr>
          <p:cNvPr id="6" name="Rectangle 5">
            <a:extLst>
              <a:ext uri="{FF2B5EF4-FFF2-40B4-BE49-F238E27FC236}">
                <a16:creationId xmlns:a16="http://schemas.microsoft.com/office/drawing/2014/main" id="{92031633-8935-3602-3A57-AAC71729DECD}"/>
              </a:ext>
            </a:extLst>
          </p:cNvPr>
          <p:cNvSpPr/>
          <p:nvPr/>
        </p:nvSpPr>
        <p:spPr>
          <a:xfrm>
            <a:off x="4526279" y="1184503"/>
            <a:ext cx="15240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B1965621-2152-587C-2BE1-E0DA3B5167C6}"/>
              </a:ext>
            </a:extLst>
          </p:cNvPr>
          <p:cNvSpPr/>
          <p:nvPr/>
        </p:nvSpPr>
        <p:spPr>
          <a:xfrm>
            <a:off x="6111239" y="1192123"/>
            <a:ext cx="152400" cy="1516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585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a:extLst>
              <a:ext uri="{FF2B5EF4-FFF2-40B4-BE49-F238E27FC236}">
                <a16:creationId xmlns:a16="http://schemas.microsoft.com/office/drawing/2014/main" id="{DCAEBE52-B3F5-1675-F4E9-E7E555A8E57B}"/>
              </a:ext>
            </a:extLst>
          </p:cNvPr>
          <p:cNvPicPr>
            <a:picLocks noChangeAspect="1"/>
          </p:cNvPicPr>
          <p:nvPr/>
        </p:nvPicPr>
        <p:blipFill>
          <a:blip r:embed="rId4"/>
          <a:stretch>
            <a:fillRect/>
          </a:stretch>
        </p:blipFill>
        <p:spPr>
          <a:xfrm>
            <a:off x="742617" y="2255458"/>
            <a:ext cx="7696867" cy="1447925"/>
          </a:xfrm>
          <a:prstGeom prst="rect">
            <a:avLst/>
          </a:prstGeom>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
        <p:nvSpPr>
          <p:cNvPr id="6" name="Rectangle 5">
            <a:extLst>
              <a:ext uri="{FF2B5EF4-FFF2-40B4-BE49-F238E27FC236}">
                <a16:creationId xmlns:a16="http://schemas.microsoft.com/office/drawing/2014/main" id="{33862FEB-DADF-48BC-FD2F-5329A8F16AFB}"/>
              </a:ext>
            </a:extLst>
          </p:cNvPr>
          <p:cNvSpPr/>
          <p:nvPr/>
        </p:nvSpPr>
        <p:spPr>
          <a:xfrm>
            <a:off x="3479695" y="2632772"/>
            <a:ext cx="640080" cy="1070674"/>
          </a:xfrm>
          <a:prstGeom prst="rect">
            <a:avLst/>
          </a:prstGeom>
          <a:noFill/>
          <a:ln>
            <a:solidFill>
              <a:srgbClr val="4878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595EAC51-EF31-5F2D-115E-6F79C277ECD1}"/>
              </a:ext>
            </a:extLst>
          </p:cNvPr>
          <p:cNvSpPr/>
          <p:nvPr/>
        </p:nvSpPr>
        <p:spPr>
          <a:xfrm>
            <a:off x="742617" y="3200400"/>
            <a:ext cx="7689247" cy="5029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03103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516" name="Google Shape;516;p38"/>
          <p:cNvGrpSpPr/>
          <p:nvPr/>
        </p:nvGrpSpPr>
        <p:grpSpPr>
          <a:xfrm>
            <a:off x="8137873" y="3452653"/>
            <a:ext cx="258628" cy="258711"/>
            <a:chOff x="4370700" y="733563"/>
            <a:chExt cx="546550" cy="546727"/>
          </a:xfrm>
        </p:grpSpPr>
        <p:sp>
          <p:nvSpPr>
            <p:cNvPr id="517" name="Google Shape;517;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5855798" y="3918203"/>
            <a:ext cx="258628" cy="258711"/>
            <a:chOff x="4370700" y="733563"/>
            <a:chExt cx="546550" cy="546727"/>
          </a:xfrm>
        </p:grpSpPr>
        <p:sp>
          <p:nvSpPr>
            <p:cNvPr id="524" name="Google Shape;524;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8"/>
          <p:cNvGrpSpPr/>
          <p:nvPr/>
        </p:nvGrpSpPr>
        <p:grpSpPr>
          <a:xfrm>
            <a:off x="5985112" y="1581642"/>
            <a:ext cx="475608" cy="475817"/>
            <a:chOff x="4370700" y="733563"/>
            <a:chExt cx="546550" cy="546727"/>
          </a:xfrm>
        </p:grpSpPr>
        <p:sp>
          <p:nvSpPr>
            <p:cNvPr id="531" name="Google Shape;531;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B4E32D0-D44A-C977-CBB1-E79009C7123E}"/>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302E8AA6-492B-D088-3512-7281D4C122F9}"/>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1</a:t>
            </a:r>
          </a:p>
        </p:txBody>
      </p:sp>
      <p:pic>
        <p:nvPicPr>
          <p:cNvPr id="13" name="Picture 12">
            <a:extLst>
              <a:ext uri="{FF2B5EF4-FFF2-40B4-BE49-F238E27FC236}">
                <a16:creationId xmlns:a16="http://schemas.microsoft.com/office/drawing/2014/main" id="{6BB6E243-061A-7BEC-654A-371E7AD73DAE}"/>
              </a:ext>
            </a:extLst>
          </p:cNvPr>
          <p:cNvPicPr>
            <a:picLocks noChangeAspect="1"/>
          </p:cNvPicPr>
          <p:nvPr/>
        </p:nvPicPr>
        <p:blipFill>
          <a:blip r:embed="rId3"/>
          <a:stretch>
            <a:fillRect/>
          </a:stretch>
        </p:blipFill>
        <p:spPr>
          <a:xfrm>
            <a:off x="5230970" y="2506777"/>
            <a:ext cx="3696020" cy="853514"/>
          </a:xfrm>
          <a:prstGeom prst="rect">
            <a:avLst/>
          </a:prstGeom>
        </p:spPr>
      </p:pic>
      <p:pic>
        <p:nvPicPr>
          <p:cNvPr id="3" name="Picture 2">
            <a:extLst>
              <a:ext uri="{FF2B5EF4-FFF2-40B4-BE49-F238E27FC236}">
                <a16:creationId xmlns:a16="http://schemas.microsoft.com/office/drawing/2014/main" id="{98609A2E-3C11-904E-B079-614EFC273D32}"/>
              </a:ext>
            </a:extLst>
          </p:cNvPr>
          <p:cNvPicPr>
            <a:picLocks noChangeAspect="1"/>
          </p:cNvPicPr>
          <p:nvPr/>
        </p:nvPicPr>
        <p:blipFill>
          <a:blip r:embed="rId4"/>
          <a:stretch>
            <a:fillRect/>
          </a:stretch>
        </p:blipFill>
        <p:spPr>
          <a:xfrm>
            <a:off x="747499" y="1123694"/>
            <a:ext cx="3782806" cy="3839548"/>
          </a:xfrm>
          <a:prstGeom prst="rect">
            <a:avLst/>
          </a:prstGeom>
          <a:ln>
            <a:solidFill>
              <a:schemeClr val="tx1"/>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8" name="Picture 7">
            <a:extLst>
              <a:ext uri="{FF2B5EF4-FFF2-40B4-BE49-F238E27FC236}">
                <a16:creationId xmlns:a16="http://schemas.microsoft.com/office/drawing/2014/main" id="{89BE1C3C-4ADC-5104-BB97-C435B6666C30}"/>
              </a:ext>
            </a:extLst>
          </p:cNvPr>
          <p:cNvPicPr>
            <a:picLocks noChangeAspect="1"/>
          </p:cNvPicPr>
          <p:nvPr/>
        </p:nvPicPr>
        <p:blipFill>
          <a:blip r:embed="rId4"/>
          <a:stretch>
            <a:fillRect/>
          </a:stretch>
        </p:blipFill>
        <p:spPr>
          <a:xfrm>
            <a:off x="2418853" y="11200"/>
            <a:ext cx="4108174" cy="5143500"/>
          </a:xfrm>
          <a:prstGeom prst="rect">
            <a:avLst/>
          </a:prstGeom>
          <a:ln>
            <a:solidFill>
              <a:schemeClr val="tx1"/>
            </a:solidFill>
          </a:ln>
        </p:spPr>
      </p:pic>
      <p:cxnSp>
        <p:nvCxnSpPr>
          <p:cNvPr id="2" name="Straight Connector 1">
            <a:extLst>
              <a:ext uri="{FF2B5EF4-FFF2-40B4-BE49-F238E27FC236}">
                <a16:creationId xmlns:a16="http://schemas.microsoft.com/office/drawing/2014/main" id="{F23E218A-C71B-3DE2-FB56-88467BA39C87}"/>
              </a:ext>
            </a:extLst>
          </p:cNvPr>
          <p:cNvCxnSpPr/>
          <p:nvPr/>
        </p:nvCxnSpPr>
        <p:spPr>
          <a:xfrm>
            <a:off x="3810000" y="0"/>
            <a:ext cx="1386840" cy="5121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0215B96-E912-3697-C899-3849542CC916}"/>
              </a:ext>
            </a:extLst>
          </p:cNvPr>
          <p:cNvSpPr/>
          <p:nvPr/>
        </p:nvSpPr>
        <p:spPr>
          <a:xfrm>
            <a:off x="3818340" y="0"/>
            <a:ext cx="1386840" cy="5121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 name="Straight Connector 4">
            <a:extLst>
              <a:ext uri="{FF2B5EF4-FFF2-40B4-BE49-F238E27FC236}">
                <a16:creationId xmlns:a16="http://schemas.microsoft.com/office/drawing/2014/main" id="{2035293E-20B4-6D06-9223-E073EE660E2D}"/>
              </a:ext>
            </a:extLst>
          </p:cNvPr>
          <p:cNvCxnSpPr/>
          <p:nvPr/>
        </p:nvCxnSpPr>
        <p:spPr>
          <a:xfrm flipH="1">
            <a:off x="3830987" y="11200"/>
            <a:ext cx="1386840" cy="5121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460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8" name="Picture 7">
            <a:extLst>
              <a:ext uri="{FF2B5EF4-FFF2-40B4-BE49-F238E27FC236}">
                <a16:creationId xmlns:a16="http://schemas.microsoft.com/office/drawing/2014/main" id="{89BE1C3C-4ADC-5104-BB97-C435B6666C30}"/>
              </a:ext>
            </a:extLst>
          </p:cNvPr>
          <p:cNvPicPr>
            <a:picLocks noChangeAspect="1"/>
          </p:cNvPicPr>
          <p:nvPr/>
        </p:nvPicPr>
        <p:blipFill>
          <a:blip r:embed="rId3"/>
          <a:stretch>
            <a:fillRect/>
          </a:stretch>
        </p:blipFill>
        <p:spPr>
          <a:xfrm>
            <a:off x="1219200" y="1032890"/>
            <a:ext cx="3197088" cy="4002806"/>
          </a:xfrm>
          <a:prstGeom prst="rect">
            <a:avLst/>
          </a:prstGeom>
          <a:ln>
            <a:solidFill>
              <a:schemeClr val="tx1"/>
            </a:solidFill>
          </a:ln>
        </p:spPr>
      </p:pic>
      <p:sp>
        <p:nvSpPr>
          <p:cNvPr id="4" name="TextBox 3">
            <a:extLst>
              <a:ext uri="{FF2B5EF4-FFF2-40B4-BE49-F238E27FC236}">
                <a16:creationId xmlns:a16="http://schemas.microsoft.com/office/drawing/2014/main" id="{56BBFCB5-3CF2-E808-954A-EE91A0AFDC52}"/>
              </a:ext>
            </a:extLst>
          </p:cNvPr>
          <p:cNvSpPr txBox="1"/>
          <p:nvPr/>
        </p:nvSpPr>
        <p:spPr>
          <a:xfrm>
            <a:off x="4663439" y="2571750"/>
            <a:ext cx="34823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4878D0"/>
                </a:solidFill>
                <a:effectLst/>
                <a:latin typeface="Raleway" pitchFamily="2" charset="0"/>
              </a:rPr>
              <a:t>WATER CONSUMPTION (TONS)</a:t>
            </a:r>
            <a:r>
              <a:rPr lang="en-US" b="1" dirty="0">
                <a:solidFill>
                  <a:schemeClr val="tx1"/>
                </a:solidFill>
                <a:effectLst/>
                <a:latin typeface="Raleway" pitchFamily="2" charset="0"/>
              </a:rPr>
              <a:t>: </a:t>
            </a:r>
            <a:r>
              <a:rPr lang="en-US" b="1" dirty="0">
                <a:solidFill>
                  <a:schemeClr val="bg1">
                    <a:lumMod val="10000"/>
                  </a:schemeClr>
                </a:solidFill>
                <a:effectLst/>
                <a:latin typeface="Raleway" pitchFamily="2" charset="0"/>
              </a:rPr>
              <a:t>SARIMAX</a:t>
            </a:r>
          </a:p>
        </p:txBody>
      </p:sp>
      <p:pic>
        <p:nvPicPr>
          <p:cNvPr id="6" name="Graphic 5" descr="Crown with solid fill">
            <a:extLst>
              <a:ext uri="{FF2B5EF4-FFF2-40B4-BE49-F238E27FC236}">
                <a16:creationId xmlns:a16="http://schemas.microsoft.com/office/drawing/2014/main" id="{8C924B22-3C36-903C-D564-66E3B5C737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6961" y="1896453"/>
            <a:ext cx="675297" cy="675297"/>
          </a:xfrm>
          <a:prstGeom prst="rect">
            <a:avLst/>
          </a:prstGeom>
        </p:spPr>
      </p:pic>
      <p:sp>
        <p:nvSpPr>
          <p:cNvPr id="7" name="Title 2">
            <a:extLst>
              <a:ext uri="{FF2B5EF4-FFF2-40B4-BE49-F238E27FC236}">
                <a16:creationId xmlns:a16="http://schemas.microsoft.com/office/drawing/2014/main" id="{3AE8D5E0-D484-B782-9487-625D28453A06}"/>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9" name="TextBox 8">
            <a:extLst>
              <a:ext uri="{FF2B5EF4-FFF2-40B4-BE49-F238E27FC236}">
                <a16:creationId xmlns:a16="http://schemas.microsoft.com/office/drawing/2014/main" id="{2CEA9DF6-E1A0-88A8-9FD8-52E98F774A5A}"/>
              </a:ext>
            </a:extLst>
          </p:cNvPr>
          <p:cNvSpPr txBox="1"/>
          <p:nvPr/>
        </p:nvSpPr>
        <p:spPr>
          <a:xfrm>
            <a:off x="2655570" y="663558"/>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Tree>
    <p:extLst>
      <p:ext uri="{BB962C8B-B14F-4D97-AF65-F5344CB8AC3E}">
        <p14:creationId xmlns:p14="http://schemas.microsoft.com/office/powerpoint/2010/main" val="2301511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4" name="TextBox 3">
            <a:extLst>
              <a:ext uri="{FF2B5EF4-FFF2-40B4-BE49-F238E27FC236}">
                <a16:creationId xmlns:a16="http://schemas.microsoft.com/office/drawing/2014/main" id="{56BBFCB5-3CF2-E808-954A-EE91A0AFDC52}"/>
              </a:ext>
            </a:extLst>
          </p:cNvPr>
          <p:cNvSpPr txBox="1"/>
          <p:nvPr/>
        </p:nvSpPr>
        <p:spPr>
          <a:xfrm>
            <a:off x="2830827" y="4325775"/>
            <a:ext cx="34823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4878D0"/>
                </a:solidFill>
                <a:effectLst/>
                <a:latin typeface="Raleway" pitchFamily="2" charset="0"/>
              </a:rPr>
              <a:t>WATER CONSUMPTION (TONS)</a:t>
            </a:r>
            <a:r>
              <a:rPr lang="en-US" b="1" dirty="0">
                <a:solidFill>
                  <a:schemeClr val="tx1"/>
                </a:solidFill>
                <a:effectLst/>
                <a:latin typeface="Raleway" pitchFamily="2" charset="0"/>
              </a:rPr>
              <a:t>: </a:t>
            </a:r>
            <a:r>
              <a:rPr lang="en-US" b="1" dirty="0">
                <a:solidFill>
                  <a:schemeClr val="bg1">
                    <a:lumMod val="10000"/>
                  </a:schemeClr>
                </a:solidFill>
                <a:effectLst/>
                <a:latin typeface="Raleway" pitchFamily="2" charset="0"/>
              </a:rPr>
              <a:t>SARIMAX</a:t>
            </a:r>
          </a:p>
        </p:txBody>
      </p:sp>
      <p:pic>
        <p:nvPicPr>
          <p:cNvPr id="6" name="Graphic 5" descr="Crown with solid fill">
            <a:extLst>
              <a:ext uri="{FF2B5EF4-FFF2-40B4-BE49-F238E27FC236}">
                <a16:creationId xmlns:a16="http://schemas.microsoft.com/office/drawing/2014/main" id="{8C924B22-3C36-903C-D564-66E3B5C73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349" y="3579146"/>
            <a:ext cx="675297" cy="675297"/>
          </a:xfrm>
          <a:prstGeom prst="rect">
            <a:avLst/>
          </a:prstGeom>
        </p:spPr>
      </p:pic>
      <p:sp>
        <p:nvSpPr>
          <p:cNvPr id="7" name="Title 2">
            <a:extLst>
              <a:ext uri="{FF2B5EF4-FFF2-40B4-BE49-F238E27FC236}">
                <a16:creationId xmlns:a16="http://schemas.microsoft.com/office/drawing/2014/main" id="{3AE8D5E0-D484-B782-9487-625D28453A06}"/>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MODEL SELECTION</a:t>
            </a:r>
          </a:p>
        </p:txBody>
      </p:sp>
      <p:sp>
        <p:nvSpPr>
          <p:cNvPr id="2" name="TextBox 1">
            <a:extLst>
              <a:ext uri="{FF2B5EF4-FFF2-40B4-BE49-F238E27FC236}">
                <a16:creationId xmlns:a16="http://schemas.microsoft.com/office/drawing/2014/main" id="{EC35CD90-905C-8A26-AF16-D6B7C1EEC8F2}"/>
              </a:ext>
            </a:extLst>
          </p:cNvPr>
          <p:cNvSpPr txBox="1"/>
          <p:nvPr/>
        </p:nvSpPr>
        <p:spPr>
          <a:xfrm>
            <a:off x="2830828" y="2850509"/>
            <a:ext cx="34823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D7C077"/>
                </a:solidFill>
                <a:effectLst/>
                <a:latin typeface="Raleway" pitchFamily="2" charset="0"/>
              </a:rPr>
              <a:t>ELECTRICITY CONSUMPTION (MWH): </a:t>
            </a:r>
            <a:r>
              <a:rPr lang="en-US" b="1" dirty="0">
                <a:solidFill>
                  <a:schemeClr val="bg1">
                    <a:lumMod val="10000"/>
                  </a:schemeClr>
                </a:solidFill>
                <a:effectLst/>
                <a:latin typeface="Raleway" pitchFamily="2" charset="0"/>
              </a:rPr>
              <a:t>EXPONENTIAL SMOOTHING</a:t>
            </a:r>
          </a:p>
        </p:txBody>
      </p:sp>
      <p:pic>
        <p:nvPicPr>
          <p:cNvPr id="3" name="Graphic 2" descr="Crown with solid fill">
            <a:extLst>
              <a:ext uri="{FF2B5EF4-FFF2-40B4-BE49-F238E27FC236}">
                <a16:creationId xmlns:a16="http://schemas.microsoft.com/office/drawing/2014/main" id="{45892FB6-811B-1F6F-39FE-F98B8C0B8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350" y="2111845"/>
            <a:ext cx="675297" cy="675297"/>
          </a:xfrm>
          <a:prstGeom prst="rect">
            <a:avLst/>
          </a:prstGeom>
        </p:spPr>
      </p:pic>
      <p:sp>
        <p:nvSpPr>
          <p:cNvPr id="5" name="TextBox 4">
            <a:extLst>
              <a:ext uri="{FF2B5EF4-FFF2-40B4-BE49-F238E27FC236}">
                <a16:creationId xmlns:a16="http://schemas.microsoft.com/office/drawing/2014/main" id="{36673981-C7C4-0875-5011-0F0DDA8CF87E}"/>
              </a:ext>
            </a:extLst>
          </p:cNvPr>
          <p:cNvSpPr txBox="1"/>
          <p:nvPr/>
        </p:nvSpPr>
        <p:spPr>
          <a:xfrm>
            <a:off x="3135629" y="1426521"/>
            <a:ext cx="2872740" cy="738664"/>
          </a:xfrm>
          <a:prstGeom prst="rect">
            <a:avLst/>
          </a:prstGeom>
          <a:noFill/>
        </p:spPr>
        <p:txBody>
          <a:bodyPr wrap="square">
            <a:spAutoFit/>
          </a:bodyPr>
          <a:lstStyle/>
          <a:p>
            <a:pPr algn="ctr"/>
            <a:r>
              <a:rPr lang="en-US" b="1" dirty="0">
                <a:solidFill>
                  <a:schemeClr val="bg1">
                    <a:lumMod val="10000"/>
                  </a:schemeClr>
                </a:solidFill>
                <a:effectLst/>
                <a:latin typeface="Raleway" pitchFamily="2" charset="0"/>
              </a:rPr>
              <a:t>FINAL TIME SERIES MODEL FOR </a:t>
            </a:r>
            <a:r>
              <a:rPr lang="en-US" b="1" dirty="0">
                <a:solidFill>
                  <a:srgbClr val="6ACC64"/>
                </a:solidFill>
                <a:effectLst/>
                <a:latin typeface="Raleway" pitchFamily="2" charset="0"/>
              </a:rPr>
              <a:t>GAS CONSUMPTION (TONS)</a:t>
            </a:r>
            <a:r>
              <a:rPr lang="en-US" b="1" dirty="0">
                <a:solidFill>
                  <a:schemeClr val="tx1"/>
                </a:solidFill>
                <a:effectLst/>
                <a:latin typeface="Raleway" pitchFamily="2" charset="0"/>
              </a:rPr>
              <a:t>:</a:t>
            </a:r>
            <a:r>
              <a:rPr lang="en-US" b="1" dirty="0">
                <a:solidFill>
                  <a:srgbClr val="6ACC64"/>
                </a:solidFill>
                <a:effectLst/>
                <a:latin typeface="Raleway" pitchFamily="2" charset="0"/>
              </a:rPr>
              <a:t> </a:t>
            </a:r>
            <a:r>
              <a:rPr lang="en-US" b="1" dirty="0">
                <a:solidFill>
                  <a:schemeClr val="bg1">
                    <a:lumMod val="10000"/>
                  </a:schemeClr>
                </a:solidFill>
                <a:effectLst/>
                <a:latin typeface="Raleway" pitchFamily="2" charset="0"/>
              </a:rPr>
              <a:t>SARIMAX</a:t>
            </a:r>
          </a:p>
        </p:txBody>
      </p:sp>
      <p:pic>
        <p:nvPicPr>
          <p:cNvPr id="10" name="Graphic 9" descr="Crown with solid fill">
            <a:extLst>
              <a:ext uri="{FF2B5EF4-FFF2-40B4-BE49-F238E27FC236}">
                <a16:creationId xmlns:a16="http://schemas.microsoft.com/office/drawing/2014/main" id="{EAAF085C-6A64-27F3-E8AC-6EAB4B8A7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351" y="683262"/>
            <a:ext cx="675297" cy="675297"/>
          </a:xfrm>
          <a:prstGeom prst="rect">
            <a:avLst/>
          </a:prstGeom>
        </p:spPr>
      </p:pic>
    </p:spTree>
    <p:extLst>
      <p:ext uri="{BB962C8B-B14F-4D97-AF65-F5344CB8AC3E}">
        <p14:creationId xmlns:p14="http://schemas.microsoft.com/office/powerpoint/2010/main" val="915586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16" name="Title 2">
            <a:extLst>
              <a:ext uri="{FF2B5EF4-FFF2-40B4-BE49-F238E27FC236}">
                <a16:creationId xmlns:a16="http://schemas.microsoft.com/office/drawing/2014/main" id="{6CFB2469-0EB4-3FF5-4983-807690782B8F}"/>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HYPERPARAMETER TUNING</a:t>
            </a:r>
          </a:p>
        </p:txBody>
      </p:sp>
      <p:sp>
        <p:nvSpPr>
          <p:cNvPr id="12" name="TextBox 11">
            <a:extLst>
              <a:ext uri="{FF2B5EF4-FFF2-40B4-BE49-F238E27FC236}">
                <a16:creationId xmlns:a16="http://schemas.microsoft.com/office/drawing/2014/main" id="{8A41D39A-41F7-7FA9-FDEC-546D86307188}"/>
              </a:ext>
            </a:extLst>
          </p:cNvPr>
          <p:cNvSpPr txBox="1"/>
          <p:nvPr/>
        </p:nvSpPr>
        <p:spPr>
          <a:xfrm>
            <a:off x="1122045" y="1949800"/>
            <a:ext cx="2472689"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13" name="TextBox 12">
            <a:extLst>
              <a:ext uri="{FF2B5EF4-FFF2-40B4-BE49-F238E27FC236}">
                <a16:creationId xmlns:a16="http://schemas.microsoft.com/office/drawing/2014/main" id="{582748BB-A490-DCE9-5D33-EB29B6F4B71B}"/>
              </a:ext>
            </a:extLst>
          </p:cNvPr>
          <p:cNvSpPr txBox="1"/>
          <p:nvPr/>
        </p:nvSpPr>
        <p:spPr>
          <a:xfrm>
            <a:off x="4987289" y="1580468"/>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sp>
        <p:nvSpPr>
          <p:cNvPr id="14" name="TextBox 13">
            <a:extLst>
              <a:ext uri="{FF2B5EF4-FFF2-40B4-BE49-F238E27FC236}">
                <a16:creationId xmlns:a16="http://schemas.microsoft.com/office/drawing/2014/main" id="{D8EF4221-5FB5-743F-FCA4-ACCE02173FDA}"/>
              </a:ext>
            </a:extLst>
          </p:cNvPr>
          <p:cNvSpPr txBox="1"/>
          <p:nvPr/>
        </p:nvSpPr>
        <p:spPr>
          <a:xfrm>
            <a:off x="441960" y="1580468"/>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cxnSp>
        <p:nvCxnSpPr>
          <p:cNvPr id="3" name="Straight Connector 2">
            <a:extLst>
              <a:ext uri="{FF2B5EF4-FFF2-40B4-BE49-F238E27FC236}">
                <a16:creationId xmlns:a16="http://schemas.microsoft.com/office/drawing/2014/main" id="{92ED7A37-F223-A805-F917-0B393CC91EC5}"/>
              </a:ext>
            </a:extLst>
          </p:cNvPr>
          <p:cNvCxnSpPr/>
          <p:nvPr/>
        </p:nvCxnSpPr>
        <p:spPr>
          <a:xfrm>
            <a:off x="4747260" y="1394238"/>
            <a:ext cx="0" cy="3368262"/>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249B9E-DB25-01D7-210A-C8A16BFFF691}"/>
              </a:ext>
            </a:extLst>
          </p:cNvPr>
          <p:cNvSpPr txBox="1"/>
          <p:nvPr/>
        </p:nvSpPr>
        <p:spPr>
          <a:xfrm>
            <a:off x="441959" y="1024906"/>
            <a:ext cx="3832860" cy="369332"/>
          </a:xfrm>
          <a:prstGeom prst="rect">
            <a:avLst/>
          </a:prstGeom>
          <a:noFill/>
        </p:spPr>
        <p:txBody>
          <a:bodyPr wrap="square" rtlCol="0">
            <a:spAutoFit/>
          </a:bodyPr>
          <a:lstStyle/>
          <a:p>
            <a:pPr algn="ctr"/>
            <a:r>
              <a:rPr lang="en-SG" sz="1800" b="1" u="sng" dirty="0">
                <a:solidFill>
                  <a:schemeClr val="tx1"/>
                </a:solidFill>
                <a:latin typeface="Raleway" pitchFamily="2" charset="0"/>
              </a:rPr>
              <a:t>SARIMAX</a:t>
            </a:r>
          </a:p>
        </p:txBody>
      </p:sp>
      <p:sp>
        <p:nvSpPr>
          <p:cNvPr id="5" name="TextBox 4">
            <a:extLst>
              <a:ext uri="{FF2B5EF4-FFF2-40B4-BE49-F238E27FC236}">
                <a16:creationId xmlns:a16="http://schemas.microsoft.com/office/drawing/2014/main" id="{443E5979-365B-730E-A3E4-19F41C9D6026}"/>
              </a:ext>
            </a:extLst>
          </p:cNvPr>
          <p:cNvSpPr txBox="1"/>
          <p:nvPr/>
        </p:nvSpPr>
        <p:spPr>
          <a:xfrm>
            <a:off x="4987289" y="977197"/>
            <a:ext cx="3832860" cy="369332"/>
          </a:xfrm>
          <a:prstGeom prst="rect">
            <a:avLst/>
          </a:prstGeom>
          <a:noFill/>
        </p:spPr>
        <p:txBody>
          <a:bodyPr wrap="square" rtlCol="0">
            <a:spAutoFit/>
          </a:bodyPr>
          <a:lstStyle/>
          <a:p>
            <a:pPr algn="ctr"/>
            <a:r>
              <a:rPr lang="en-SG" sz="1800" b="1" u="sng" dirty="0">
                <a:solidFill>
                  <a:schemeClr val="tx1"/>
                </a:solidFill>
                <a:latin typeface="Raleway" pitchFamily="2" charset="0"/>
              </a:rPr>
              <a:t>EXPONENTIAL SMOOTHING</a:t>
            </a:r>
          </a:p>
        </p:txBody>
      </p:sp>
      <p:pic>
        <p:nvPicPr>
          <p:cNvPr id="15" name="Picture 14">
            <a:extLst>
              <a:ext uri="{FF2B5EF4-FFF2-40B4-BE49-F238E27FC236}">
                <a16:creationId xmlns:a16="http://schemas.microsoft.com/office/drawing/2014/main" id="{5667A929-9008-351E-5B9B-016EF785D3E7}"/>
              </a:ext>
            </a:extLst>
          </p:cNvPr>
          <p:cNvPicPr>
            <a:picLocks noChangeAspect="1"/>
          </p:cNvPicPr>
          <p:nvPr/>
        </p:nvPicPr>
        <p:blipFill>
          <a:blip r:embed="rId3"/>
          <a:stretch>
            <a:fillRect/>
          </a:stretch>
        </p:blipFill>
        <p:spPr>
          <a:xfrm>
            <a:off x="441959" y="2991258"/>
            <a:ext cx="3779518" cy="1419751"/>
          </a:xfrm>
          <a:prstGeom prst="rect">
            <a:avLst/>
          </a:prstGeom>
        </p:spPr>
      </p:pic>
      <p:sp>
        <p:nvSpPr>
          <p:cNvPr id="17" name="TextBox 16">
            <a:extLst>
              <a:ext uri="{FF2B5EF4-FFF2-40B4-BE49-F238E27FC236}">
                <a16:creationId xmlns:a16="http://schemas.microsoft.com/office/drawing/2014/main" id="{EA822C36-5DD2-AD70-7804-8E4F74F02764}"/>
              </a:ext>
            </a:extLst>
          </p:cNvPr>
          <p:cNvSpPr txBox="1"/>
          <p:nvPr/>
        </p:nvSpPr>
        <p:spPr>
          <a:xfrm>
            <a:off x="192403" y="2494593"/>
            <a:ext cx="4331971" cy="369332"/>
          </a:xfrm>
          <a:prstGeom prst="rect">
            <a:avLst/>
          </a:prstGeom>
          <a:noFill/>
        </p:spPr>
        <p:txBody>
          <a:bodyPr wrap="square" rtlCol="0">
            <a:spAutoFit/>
          </a:bodyPr>
          <a:lstStyle/>
          <a:p>
            <a:pPr algn="ctr"/>
            <a:r>
              <a:rPr lang="en-SG" sz="1800" dirty="0">
                <a:solidFill>
                  <a:schemeClr val="tx1"/>
                </a:solidFill>
                <a:latin typeface="Raleway" pitchFamily="2" charset="0"/>
              </a:rPr>
              <a:t>order (</a:t>
            </a:r>
            <a:r>
              <a:rPr lang="en-SG" sz="1800" dirty="0" err="1">
                <a:solidFill>
                  <a:schemeClr val="tx1"/>
                </a:solidFill>
                <a:latin typeface="Raleway" pitchFamily="2" charset="0"/>
              </a:rPr>
              <a:t>p,d,q</a:t>
            </a:r>
            <a:r>
              <a:rPr lang="en-SG" sz="1800" dirty="0">
                <a:solidFill>
                  <a:schemeClr val="tx1"/>
                </a:solidFill>
                <a:latin typeface="Raleway" pitchFamily="2" charset="0"/>
              </a:rPr>
              <a:t>) , </a:t>
            </a:r>
            <a:r>
              <a:rPr lang="en-SG" sz="1800" dirty="0" err="1">
                <a:solidFill>
                  <a:schemeClr val="tx1"/>
                </a:solidFill>
                <a:latin typeface="Raleway" pitchFamily="2" charset="0"/>
              </a:rPr>
              <a:t>seasonal_order</a:t>
            </a:r>
            <a:r>
              <a:rPr lang="en-SG" sz="1800" dirty="0">
                <a:solidFill>
                  <a:schemeClr val="tx1"/>
                </a:solidFill>
                <a:latin typeface="Raleway" pitchFamily="2" charset="0"/>
              </a:rPr>
              <a:t> (</a:t>
            </a:r>
            <a:r>
              <a:rPr lang="en-SG" sz="1800" dirty="0" err="1">
                <a:solidFill>
                  <a:schemeClr val="tx1"/>
                </a:solidFill>
                <a:latin typeface="Raleway" pitchFamily="2" charset="0"/>
              </a:rPr>
              <a:t>P,D,Q,m</a:t>
            </a:r>
            <a:r>
              <a:rPr lang="en-SG" sz="1800" dirty="0">
                <a:solidFill>
                  <a:schemeClr val="tx1"/>
                </a:solidFill>
                <a:latin typeface="Raleway" pitchFamily="2" charset="0"/>
              </a:rPr>
              <a:t>)</a:t>
            </a:r>
          </a:p>
        </p:txBody>
      </p:sp>
      <p:sp>
        <p:nvSpPr>
          <p:cNvPr id="20" name="TextBox 19">
            <a:extLst>
              <a:ext uri="{FF2B5EF4-FFF2-40B4-BE49-F238E27FC236}">
                <a16:creationId xmlns:a16="http://schemas.microsoft.com/office/drawing/2014/main" id="{9EFB7520-E9FD-A529-A7F6-8ECFB4576AE8}"/>
              </a:ext>
            </a:extLst>
          </p:cNvPr>
          <p:cNvSpPr txBox="1"/>
          <p:nvPr/>
        </p:nvSpPr>
        <p:spPr>
          <a:xfrm>
            <a:off x="4737733" y="2422450"/>
            <a:ext cx="4331971" cy="1754326"/>
          </a:xfrm>
          <a:prstGeom prst="rect">
            <a:avLst/>
          </a:prstGeom>
          <a:noFill/>
        </p:spPr>
        <p:txBody>
          <a:bodyPr wrap="square" rtlCol="0">
            <a:spAutoFit/>
          </a:bodyPr>
          <a:lstStyle/>
          <a:p>
            <a:pPr algn="ctr"/>
            <a:r>
              <a:rPr lang="en-US" sz="1800" dirty="0">
                <a:solidFill>
                  <a:schemeClr val="tx1"/>
                </a:solidFill>
                <a:latin typeface="Raleway" pitchFamily="2" charset="0"/>
              </a:rPr>
              <a:t>- trend</a:t>
            </a:r>
          </a:p>
          <a:p>
            <a:pPr marL="285750" indent="-285750" algn="ctr">
              <a:buFontTx/>
              <a:buChar char="-"/>
            </a:pPr>
            <a:r>
              <a:rPr lang="en-US" sz="1800" dirty="0" err="1">
                <a:solidFill>
                  <a:schemeClr val="tx1"/>
                </a:solidFill>
                <a:latin typeface="Raleway" pitchFamily="2" charset="0"/>
              </a:rPr>
              <a:t>damped_trend</a:t>
            </a:r>
            <a:endParaRPr lang="en-US" sz="1800" dirty="0">
              <a:solidFill>
                <a:schemeClr val="tx1"/>
              </a:solidFill>
              <a:latin typeface="Raleway" pitchFamily="2" charset="0"/>
            </a:endParaRPr>
          </a:p>
          <a:p>
            <a:pPr algn="ctr"/>
            <a:r>
              <a:rPr lang="en-US" sz="1800" dirty="0">
                <a:solidFill>
                  <a:schemeClr val="tx1"/>
                </a:solidFill>
                <a:latin typeface="Raleway" pitchFamily="2" charset="0"/>
              </a:rPr>
              <a:t>- seasonal</a:t>
            </a:r>
          </a:p>
          <a:p>
            <a:pPr marL="285750" indent="-285750" algn="ctr">
              <a:buFontTx/>
              <a:buChar char="-"/>
            </a:pPr>
            <a:r>
              <a:rPr lang="en-US" sz="1800" dirty="0" err="1">
                <a:solidFill>
                  <a:schemeClr val="tx1"/>
                </a:solidFill>
                <a:latin typeface="Raleway" pitchFamily="2" charset="0"/>
              </a:rPr>
              <a:t>seasonal_periods</a:t>
            </a:r>
            <a:endParaRPr lang="en-US" sz="1800" dirty="0">
              <a:solidFill>
                <a:schemeClr val="tx1"/>
              </a:solidFill>
              <a:latin typeface="Raleway" pitchFamily="2" charset="0"/>
            </a:endParaRPr>
          </a:p>
          <a:p>
            <a:pPr algn="ctr"/>
            <a:r>
              <a:rPr lang="en-US" sz="1800" dirty="0">
                <a:solidFill>
                  <a:schemeClr val="tx1"/>
                </a:solidFill>
                <a:latin typeface="Raleway" pitchFamily="2" charset="0"/>
              </a:rPr>
              <a:t>- </a:t>
            </a:r>
            <a:r>
              <a:rPr lang="en-US" sz="1800" dirty="0" err="1">
                <a:solidFill>
                  <a:schemeClr val="tx1"/>
                </a:solidFill>
                <a:latin typeface="Raleway" pitchFamily="2" charset="0"/>
              </a:rPr>
              <a:t>freq</a:t>
            </a:r>
            <a:endParaRPr lang="en-US" sz="1800" dirty="0">
              <a:solidFill>
                <a:schemeClr val="tx1"/>
              </a:solidFill>
              <a:latin typeface="Raleway" pitchFamily="2" charset="0"/>
            </a:endParaRPr>
          </a:p>
          <a:p>
            <a:pPr algn="ctr"/>
            <a:r>
              <a:rPr lang="en-US" sz="1800" dirty="0">
                <a:solidFill>
                  <a:schemeClr val="tx1"/>
                </a:solidFill>
                <a:latin typeface="Raleway" pitchFamily="2" charset="0"/>
              </a:rPr>
              <a:t>- </a:t>
            </a:r>
            <a:r>
              <a:rPr lang="en-US" sz="1800" dirty="0" err="1">
                <a:solidFill>
                  <a:schemeClr val="tx1"/>
                </a:solidFill>
                <a:latin typeface="Raleway" pitchFamily="2" charset="0"/>
              </a:rPr>
              <a:t>use_boxcox</a:t>
            </a:r>
            <a:endParaRPr lang="en-SG" sz="1800" dirty="0">
              <a:solidFill>
                <a:schemeClr val="tx1"/>
              </a:solidFill>
              <a:latin typeface="Raleway" pitchFamily="2" charset="0"/>
            </a:endParaRPr>
          </a:p>
        </p:txBody>
      </p:sp>
    </p:spTree>
    <p:extLst>
      <p:ext uri="{BB962C8B-B14F-4D97-AF65-F5344CB8AC3E}">
        <p14:creationId xmlns:p14="http://schemas.microsoft.com/office/powerpoint/2010/main" val="1209633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16" name="Title 2">
            <a:extLst>
              <a:ext uri="{FF2B5EF4-FFF2-40B4-BE49-F238E27FC236}">
                <a16:creationId xmlns:a16="http://schemas.microsoft.com/office/drawing/2014/main" id="{6CFB2469-0EB4-3FF5-4983-807690782B8F}"/>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HYPERPARAMETER TUNING</a:t>
            </a:r>
          </a:p>
        </p:txBody>
      </p:sp>
      <p:pic>
        <p:nvPicPr>
          <p:cNvPr id="7" name="Picture 6">
            <a:extLst>
              <a:ext uri="{FF2B5EF4-FFF2-40B4-BE49-F238E27FC236}">
                <a16:creationId xmlns:a16="http://schemas.microsoft.com/office/drawing/2014/main" id="{02DB5FB8-6FF0-83C8-1BEF-290987C0B6B9}"/>
              </a:ext>
            </a:extLst>
          </p:cNvPr>
          <p:cNvPicPr>
            <a:picLocks noChangeAspect="1"/>
          </p:cNvPicPr>
          <p:nvPr/>
        </p:nvPicPr>
        <p:blipFill>
          <a:blip r:embed="rId3"/>
          <a:stretch>
            <a:fillRect/>
          </a:stretch>
        </p:blipFill>
        <p:spPr>
          <a:xfrm>
            <a:off x="1432289" y="2420924"/>
            <a:ext cx="6279424" cy="853514"/>
          </a:xfrm>
          <a:prstGeom prst="rect">
            <a:avLst/>
          </a:prstGeom>
        </p:spPr>
      </p:pic>
      <p:pic>
        <p:nvPicPr>
          <p:cNvPr id="9" name="Picture 8">
            <a:extLst>
              <a:ext uri="{FF2B5EF4-FFF2-40B4-BE49-F238E27FC236}">
                <a16:creationId xmlns:a16="http://schemas.microsoft.com/office/drawing/2014/main" id="{94103539-A85E-8E50-C7F8-4636DCC898CE}"/>
              </a:ext>
            </a:extLst>
          </p:cNvPr>
          <p:cNvPicPr>
            <a:picLocks noChangeAspect="1"/>
          </p:cNvPicPr>
          <p:nvPr/>
        </p:nvPicPr>
        <p:blipFill>
          <a:blip r:embed="rId4"/>
          <a:stretch>
            <a:fillRect/>
          </a:stretch>
        </p:blipFill>
        <p:spPr>
          <a:xfrm>
            <a:off x="2118147" y="1112096"/>
            <a:ext cx="4907705" cy="777307"/>
          </a:xfrm>
          <a:prstGeom prst="rect">
            <a:avLst/>
          </a:prstGeom>
        </p:spPr>
      </p:pic>
      <p:pic>
        <p:nvPicPr>
          <p:cNvPr id="11" name="Picture 10">
            <a:extLst>
              <a:ext uri="{FF2B5EF4-FFF2-40B4-BE49-F238E27FC236}">
                <a16:creationId xmlns:a16="http://schemas.microsoft.com/office/drawing/2014/main" id="{A078888F-92A4-544A-38DA-090E952A01A3}"/>
              </a:ext>
            </a:extLst>
          </p:cNvPr>
          <p:cNvPicPr>
            <a:picLocks noChangeAspect="1"/>
          </p:cNvPicPr>
          <p:nvPr/>
        </p:nvPicPr>
        <p:blipFill>
          <a:blip r:embed="rId5"/>
          <a:stretch>
            <a:fillRect/>
          </a:stretch>
        </p:blipFill>
        <p:spPr>
          <a:xfrm>
            <a:off x="2026698" y="3932924"/>
            <a:ext cx="5090601" cy="792549"/>
          </a:xfrm>
          <a:prstGeom prst="rect">
            <a:avLst/>
          </a:prstGeom>
        </p:spPr>
      </p:pic>
      <p:sp>
        <p:nvSpPr>
          <p:cNvPr id="12" name="TextBox 11">
            <a:extLst>
              <a:ext uri="{FF2B5EF4-FFF2-40B4-BE49-F238E27FC236}">
                <a16:creationId xmlns:a16="http://schemas.microsoft.com/office/drawing/2014/main" id="{8A41D39A-41F7-7FA9-FDEC-546D86307188}"/>
              </a:ext>
            </a:extLst>
          </p:cNvPr>
          <p:cNvSpPr txBox="1"/>
          <p:nvPr/>
        </p:nvSpPr>
        <p:spPr>
          <a:xfrm>
            <a:off x="2655569" y="716323"/>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13" name="TextBox 12">
            <a:extLst>
              <a:ext uri="{FF2B5EF4-FFF2-40B4-BE49-F238E27FC236}">
                <a16:creationId xmlns:a16="http://schemas.microsoft.com/office/drawing/2014/main" id="{582748BB-A490-DCE9-5D33-EB29B6F4B71B}"/>
              </a:ext>
            </a:extLst>
          </p:cNvPr>
          <p:cNvSpPr txBox="1"/>
          <p:nvPr/>
        </p:nvSpPr>
        <p:spPr>
          <a:xfrm>
            <a:off x="2655570" y="2068457"/>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sp>
        <p:nvSpPr>
          <p:cNvPr id="14" name="TextBox 13">
            <a:extLst>
              <a:ext uri="{FF2B5EF4-FFF2-40B4-BE49-F238E27FC236}">
                <a16:creationId xmlns:a16="http://schemas.microsoft.com/office/drawing/2014/main" id="{D8EF4221-5FB5-743F-FCA4-ACCE02173FDA}"/>
              </a:ext>
            </a:extLst>
          </p:cNvPr>
          <p:cNvSpPr txBox="1"/>
          <p:nvPr/>
        </p:nvSpPr>
        <p:spPr>
          <a:xfrm>
            <a:off x="2655569" y="3563592"/>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pic>
        <p:nvPicPr>
          <p:cNvPr id="4" name="Picture 3">
            <a:extLst>
              <a:ext uri="{FF2B5EF4-FFF2-40B4-BE49-F238E27FC236}">
                <a16:creationId xmlns:a16="http://schemas.microsoft.com/office/drawing/2014/main" id="{CB6427E5-E022-5F59-C7FF-769B27F1C7D5}"/>
              </a:ext>
            </a:extLst>
          </p:cNvPr>
          <p:cNvPicPr>
            <a:picLocks noChangeAspect="1"/>
          </p:cNvPicPr>
          <p:nvPr/>
        </p:nvPicPr>
        <p:blipFill>
          <a:blip r:embed="rId3"/>
          <a:stretch>
            <a:fillRect/>
          </a:stretch>
        </p:blipFill>
        <p:spPr>
          <a:xfrm>
            <a:off x="472222" y="1672050"/>
            <a:ext cx="3764498" cy="2790000"/>
          </a:xfrm>
          <a:prstGeom prst="rect">
            <a:avLst/>
          </a:prstGeom>
          <a:ln>
            <a:solidFill>
              <a:schemeClr val="tx1"/>
            </a:solidFill>
          </a:ln>
        </p:spPr>
      </p:pic>
      <p:pic>
        <p:nvPicPr>
          <p:cNvPr id="6" name="Picture 5">
            <a:extLst>
              <a:ext uri="{FF2B5EF4-FFF2-40B4-BE49-F238E27FC236}">
                <a16:creationId xmlns:a16="http://schemas.microsoft.com/office/drawing/2014/main" id="{79AB2E9E-45B8-16EE-34BD-9EAAC2A16645}"/>
              </a:ext>
            </a:extLst>
          </p:cNvPr>
          <p:cNvPicPr>
            <a:picLocks noChangeAspect="1"/>
          </p:cNvPicPr>
          <p:nvPr/>
        </p:nvPicPr>
        <p:blipFill>
          <a:blip r:embed="rId4"/>
          <a:stretch>
            <a:fillRect/>
          </a:stretch>
        </p:blipFill>
        <p:spPr>
          <a:xfrm>
            <a:off x="5006340" y="1672050"/>
            <a:ext cx="3764498" cy="2790000"/>
          </a:xfrm>
          <a:prstGeom prst="rect">
            <a:avLst/>
          </a:prstGeom>
          <a:ln>
            <a:solidFill>
              <a:schemeClr val="tx1"/>
            </a:solidFill>
          </a:ln>
        </p:spPr>
      </p:pic>
      <p:sp>
        <p:nvSpPr>
          <p:cNvPr id="7" name="TextBox 6">
            <a:extLst>
              <a:ext uri="{FF2B5EF4-FFF2-40B4-BE49-F238E27FC236}">
                <a16:creationId xmlns:a16="http://schemas.microsoft.com/office/drawing/2014/main" id="{33092071-9ECD-A71A-C881-DE08FFAF476B}"/>
              </a:ext>
            </a:extLst>
          </p:cNvPr>
          <p:cNvSpPr txBox="1"/>
          <p:nvPr/>
        </p:nvSpPr>
        <p:spPr>
          <a:xfrm>
            <a:off x="472222" y="1199308"/>
            <a:ext cx="3756878"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8" name="TextBox 7">
            <a:extLst>
              <a:ext uri="{FF2B5EF4-FFF2-40B4-BE49-F238E27FC236}">
                <a16:creationId xmlns:a16="http://schemas.microsoft.com/office/drawing/2014/main" id="{DEA9F3DA-744C-5EF7-6F02-8725737A33A7}"/>
              </a:ext>
            </a:extLst>
          </p:cNvPr>
          <p:cNvSpPr txBox="1"/>
          <p:nvPr/>
        </p:nvSpPr>
        <p:spPr>
          <a:xfrm>
            <a:off x="5006340" y="1199308"/>
            <a:ext cx="3756878"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
        <p:nvSpPr>
          <p:cNvPr id="9" name="TextBox 8">
            <a:extLst>
              <a:ext uri="{FF2B5EF4-FFF2-40B4-BE49-F238E27FC236}">
                <a16:creationId xmlns:a16="http://schemas.microsoft.com/office/drawing/2014/main" id="{460550F9-F302-4B2E-2AA8-52BF409CC494}"/>
              </a:ext>
            </a:extLst>
          </p:cNvPr>
          <p:cNvSpPr txBox="1"/>
          <p:nvPr/>
        </p:nvSpPr>
        <p:spPr>
          <a:xfrm>
            <a:off x="2655570" y="653656"/>
            <a:ext cx="3832860" cy="369332"/>
          </a:xfrm>
          <a:prstGeom prst="rect">
            <a:avLst/>
          </a:prstGeom>
          <a:noFill/>
        </p:spPr>
        <p:txBody>
          <a:bodyPr wrap="square" rtlCol="0">
            <a:spAutoFit/>
          </a:bodyPr>
          <a:lstStyle/>
          <a:p>
            <a:pPr algn="ctr"/>
            <a:r>
              <a:rPr lang="en-SG" sz="1800" b="1" dirty="0">
                <a:solidFill>
                  <a:schemeClr val="tx1"/>
                </a:solidFill>
                <a:latin typeface="Raleway" pitchFamily="2" charset="0"/>
              </a:rPr>
              <a:t>SARIMAX DIAGNOSTIC PLOTS</a:t>
            </a:r>
          </a:p>
        </p:txBody>
      </p:sp>
    </p:spTree>
    <p:extLst>
      <p:ext uri="{BB962C8B-B14F-4D97-AF65-F5344CB8AC3E}">
        <p14:creationId xmlns:p14="http://schemas.microsoft.com/office/powerpoint/2010/main" val="30782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8" name="Picture 7">
            <a:extLst>
              <a:ext uri="{FF2B5EF4-FFF2-40B4-BE49-F238E27FC236}">
                <a16:creationId xmlns:a16="http://schemas.microsoft.com/office/drawing/2014/main" id="{6E124518-9D78-734B-485E-1F7379077F28}"/>
              </a:ext>
            </a:extLst>
          </p:cNvPr>
          <p:cNvPicPr>
            <a:picLocks noChangeAspect="1"/>
          </p:cNvPicPr>
          <p:nvPr/>
        </p:nvPicPr>
        <p:blipFill>
          <a:blip r:embed="rId4"/>
          <a:stretch>
            <a:fillRect/>
          </a:stretch>
        </p:blipFill>
        <p:spPr>
          <a:xfrm>
            <a:off x="2077422" y="1832901"/>
            <a:ext cx="4973911" cy="3243600"/>
          </a:xfrm>
          <a:prstGeom prst="rect">
            <a:avLst/>
          </a:prstGeom>
          <a:ln>
            <a:solidFill>
              <a:schemeClr val="tx1"/>
            </a:solidFill>
          </a:ln>
        </p:spPr>
      </p:pic>
      <p:pic>
        <p:nvPicPr>
          <p:cNvPr id="6" name="Picture 5">
            <a:extLst>
              <a:ext uri="{FF2B5EF4-FFF2-40B4-BE49-F238E27FC236}">
                <a16:creationId xmlns:a16="http://schemas.microsoft.com/office/drawing/2014/main" id="{0A4F1D47-9895-3C91-D2BC-015608B888A4}"/>
              </a:ext>
            </a:extLst>
          </p:cNvPr>
          <p:cNvPicPr>
            <a:picLocks noChangeAspect="1"/>
          </p:cNvPicPr>
          <p:nvPr/>
        </p:nvPicPr>
        <p:blipFill>
          <a:blip r:embed="rId5"/>
          <a:stretch>
            <a:fillRect/>
          </a:stretch>
        </p:blipFill>
        <p:spPr>
          <a:xfrm>
            <a:off x="1784125" y="1024428"/>
            <a:ext cx="5560507" cy="759600"/>
          </a:xfrm>
          <a:prstGeom prst="rect">
            <a:avLst/>
          </a:prstGeom>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69" y="606223"/>
            <a:ext cx="3832860" cy="369332"/>
          </a:xfrm>
          <a:prstGeom prst="rect">
            <a:avLst/>
          </a:prstGeom>
          <a:noFill/>
        </p:spPr>
        <p:txBody>
          <a:bodyPr wrap="square" rtlCol="0">
            <a:spAutoFit/>
          </a:bodyPr>
          <a:lstStyle/>
          <a:p>
            <a:pPr algn="ctr"/>
            <a:r>
              <a:rPr lang="en-SG" sz="1800" b="1" dirty="0">
                <a:solidFill>
                  <a:srgbClr val="6ACC64"/>
                </a:solidFill>
                <a:latin typeface="Raleway" pitchFamily="2" charset="0"/>
              </a:rPr>
              <a:t>GAS CONSUMPTION</a:t>
            </a:r>
          </a:p>
        </p:txBody>
      </p:sp>
      <p:sp>
        <p:nvSpPr>
          <p:cNvPr id="15" name="Rectangle 14">
            <a:extLst>
              <a:ext uri="{FF2B5EF4-FFF2-40B4-BE49-F238E27FC236}">
                <a16:creationId xmlns:a16="http://schemas.microsoft.com/office/drawing/2014/main" id="{E5608688-2F53-BD6F-7D0B-CCD8B0D93CDB}"/>
              </a:ext>
            </a:extLst>
          </p:cNvPr>
          <p:cNvSpPr/>
          <p:nvPr/>
        </p:nvSpPr>
        <p:spPr>
          <a:xfrm>
            <a:off x="3764280" y="1303020"/>
            <a:ext cx="563880" cy="473130"/>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7E2CE4F-800C-E826-EB08-B4BD472B79DB}"/>
              </a:ext>
            </a:extLst>
          </p:cNvPr>
          <p:cNvSpPr txBox="1"/>
          <p:nvPr/>
        </p:nvSpPr>
        <p:spPr>
          <a:xfrm>
            <a:off x="2777490" y="2417861"/>
            <a:ext cx="2358414" cy="307777"/>
          </a:xfrm>
          <a:prstGeom prst="rect">
            <a:avLst/>
          </a:prstGeom>
          <a:solidFill>
            <a:schemeClr val="accent6"/>
          </a:solidFill>
          <a:ln>
            <a:solidFill>
              <a:srgbClr val="EE6666"/>
            </a:solidFill>
          </a:ln>
        </p:spPr>
        <p:txBody>
          <a:bodyPr wrap="square">
            <a:spAutoFit/>
          </a:bodyPr>
          <a:lstStyle/>
          <a:p>
            <a:pPr algn="ctr"/>
            <a:r>
              <a:rPr lang="en-US" b="1" dirty="0">
                <a:solidFill>
                  <a:srgbClr val="EE6666"/>
                </a:solidFill>
                <a:effectLst/>
                <a:latin typeface="Raleway" pitchFamily="2" charset="0"/>
              </a:rPr>
              <a:t>REQUIRES FINE-TUNING!</a:t>
            </a:r>
          </a:p>
        </p:txBody>
      </p:sp>
    </p:spTree>
    <p:custDataLst>
      <p:tags r:id="rId1"/>
    </p:custDataLst>
    <p:extLst>
      <p:ext uri="{BB962C8B-B14F-4D97-AF65-F5344CB8AC3E}">
        <p14:creationId xmlns:p14="http://schemas.microsoft.com/office/powerpoint/2010/main" val="230626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07211"/>
            <a:ext cx="3832860" cy="369332"/>
          </a:xfrm>
          <a:prstGeom prst="rect">
            <a:avLst/>
          </a:prstGeom>
          <a:noFill/>
        </p:spPr>
        <p:txBody>
          <a:bodyPr wrap="square" rtlCol="0">
            <a:spAutoFit/>
          </a:bodyPr>
          <a:lstStyle/>
          <a:p>
            <a:pPr algn="ctr"/>
            <a:r>
              <a:rPr lang="en-SG" sz="1800" b="1" dirty="0">
                <a:solidFill>
                  <a:srgbClr val="D7C077"/>
                </a:solidFill>
                <a:latin typeface="Raleway" pitchFamily="2" charset="0"/>
              </a:rPr>
              <a:t>ELECTRICITY CONSUMPTION</a:t>
            </a:r>
          </a:p>
        </p:txBody>
      </p:sp>
      <p:pic>
        <p:nvPicPr>
          <p:cNvPr id="4" name="Picture 3">
            <a:extLst>
              <a:ext uri="{FF2B5EF4-FFF2-40B4-BE49-F238E27FC236}">
                <a16:creationId xmlns:a16="http://schemas.microsoft.com/office/drawing/2014/main" id="{8675172C-9B2B-3725-002C-E65E70462476}"/>
              </a:ext>
            </a:extLst>
          </p:cNvPr>
          <p:cNvPicPr>
            <a:picLocks noChangeAspect="1"/>
          </p:cNvPicPr>
          <p:nvPr/>
        </p:nvPicPr>
        <p:blipFill>
          <a:blip r:embed="rId4"/>
          <a:stretch>
            <a:fillRect/>
          </a:stretch>
        </p:blipFill>
        <p:spPr>
          <a:xfrm>
            <a:off x="1786254" y="1019397"/>
            <a:ext cx="5449555" cy="759600"/>
          </a:xfrm>
          <a:prstGeom prst="rect">
            <a:avLst/>
          </a:prstGeom>
        </p:spPr>
      </p:pic>
      <p:pic>
        <p:nvPicPr>
          <p:cNvPr id="6" name="Picture 5">
            <a:extLst>
              <a:ext uri="{FF2B5EF4-FFF2-40B4-BE49-F238E27FC236}">
                <a16:creationId xmlns:a16="http://schemas.microsoft.com/office/drawing/2014/main" id="{48480AE9-D057-DCF5-B5C6-A2D00FC56114}"/>
              </a:ext>
            </a:extLst>
          </p:cNvPr>
          <p:cNvPicPr>
            <a:picLocks noChangeAspect="1"/>
          </p:cNvPicPr>
          <p:nvPr/>
        </p:nvPicPr>
        <p:blipFill>
          <a:blip r:embed="rId5"/>
          <a:stretch>
            <a:fillRect/>
          </a:stretch>
        </p:blipFill>
        <p:spPr>
          <a:xfrm>
            <a:off x="1974220" y="1846560"/>
            <a:ext cx="5073624" cy="3243600"/>
          </a:xfrm>
          <a:prstGeom prst="rect">
            <a:avLst/>
          </a:prstGeom>
          <a:ln>
            <a:solidFill>
              <a:schemeClr val="tx1"/>
            </a:solidFill>
          </a:ln>
        </p:spPr>
      </p:pic>
      <p:sp>
        <p:nvSpPr>
          <p:cNvPr id="7" name="Rectangle 6">
            <a:extLst>
              <a:ext uri="{FF2B5EF4-FFF2-40B4-BE49-F238E27FC236}">
                <a16:creationId xmlns:a16="http://schemas.microsoft.com/office/drawing/2014/main" id="{5AC45CB4-A75F-13A8-4F0C-41243C9B85C3}"/>
              </a:ext>
            </a:extLst>
          </p:cNvPr>
          <p:cNvSpPr/>
          <p:nvPr/>
        </p:nvSpPr>
        <p:spPr>
          <a:xfrm>
            <a:off x="3543300" y="1303020"/>
            <a:ext cx="563880" cy="473130"/>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EED649E1-E89A-0159-D970-29AD652703F3}"/>
              </a:ext>
            </a:extLst>
          </p:cNvPr>
          <p:cNvSpPr txBox="1"/>
          <p:nvPr/>
        </p:nvSpPr>
        <p:spPr>
          <a:xfrm>
            <a:off x="4777739" y="3970214"/>
            <a:ext cx="1866899" cy="307777"/>
          </a:xfrm>
          <a:prstGeom prst="rect">
            <a:avLst/>
          </a:prstGeom>
          <a:solidFill>
            <a:schemeClr val="accent6"/>
          </a:solidFill>
          <a:ln>
            <a:solidFill>
              <a:srgbClr val="00B050"/>
            </a:solidFill>
          </a:ln>
        </p:spPr>
        <p:txBody>
          <a:bodyPr wrap="square">
            <a:spAutoFit/>
          </a:bodyPr>
          <a:lstStyle/>
          <a:p>
            <a:pPr algn="ctr"/>
            <a:r>
              <a:rPr lang="en-US" b="1" dirty="0">
                <a:solidFill>
                  <a:srgbClr val="00B050"/>
                </a:solidFill>
                <a:latin typeface="Raleway" pitchFamily="2" charset="0"/>
              </a:rPr>
              <a:t>PERFORMED WELL!</a:t>
            </a:r>
            <a:endParaRPr lang="en-US" b="1" dirty="0">
              <a:solidFill>
                <a:srgbClr val="00B050"/>
              </a:solidFill>
              <a:effectLst/>
              <a:latin typeface="Raleway" pitchFamily="2" charset="0"/>
            </a:endParaRPr>
          </a:p>
        </p:txBody>
      </p:sp>
    </p:spTree>
    <p:custDataLst>
      <p:tags r:id="rId1"/>
    </p:custDataLst>
    <p:extLst>
      <p:ext uri="{BB962C8B-B14F-4D97-AF65-F5344CB8AC3E}">
        <p14:creationId xmlns:p14="http://schemas.microsoft.com/office/powerpoint/2010/main" val="17984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 name="Picture 4">
            <a:extLst>
              <a:ext uri="{FF2B5EF4-FFF2-40B4-BE49-F238E27FC236}">
                <a16:creationId xmlns:a16="http://schemas.microsoft.com/office/drawing/2014/main" id="{C270CECF-34FA-8772-6B37-087A93D1D0FC}"/>
              </a:ext>
            </a:extLst>
          </p:cNvPr>
          <p:cNvPicPr>
            <a:picLocks noChangeAspect="1"/>
          </p:cNvPicPr>
          <p:nvPr/>
        </p:nvPicPr>
        <p:blipFill>
          <a:blip r:embed="rId4"/>
          <a:stretch>
            <a:fillRect/>
          </a:stretch>
        </p:blipFill>
        <p:spPr>
          <a:xfrm>
            <a:off x="1571965" y="990529"/>
            <a:ext cx="5878134" cy="759600"/>
          </a:xfrm>
          <a:prstGeom prst="rect">
            <a:avLst/>
          </a:prstGeom>
        </p:spPr>
      </p:pic>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598229"/>
            <a:ext cx="3832860" cy="369332"/>
          </a:xfrm>
          <a:prstGeom prst="rect">
            <a:avLst/>
          </a:prstGeom>
          <a:noFill/>
        </p:spPr>
        <p:txBody>
          <a:bodyPr wrap="square" rtlCol="0">
            <a:spAutoFit/>
          </a:bodyPr>
          <a:lstStyle/>
          <a:p>
            <a:pPr algn="ctr"/>
            <a:r>
              <a:rPr lang="en-SG" sz="1800" b="1" dirty="0">
                <a:solidFill>
                  <a:srgbClr val="4878D0"/>
                </a:solidFill>
                <a:latin typeface="Raleway" pitchFamily="2" charset="0"/>
              </a:rPr>
              <a:t>WATER CONSUMPTION</a:t>
            </a:r>
          </a:p>
        </p:txBody>
      </p:sp>
      <p:sp>
        <p:nvSpPr>
          <p:cNvPr id="7" name="Rectangle 6">
            <a:extLst>
              <a:ext uri="{FF2B5EF4-FFF2-40B4-BE49-F238E27FC236}">
                <a16:creationId xmlns:a16="http://schemas.microsoft.com/office/drawing/2014/main" id="{5AC45CB4-A75F-13A8-4F0C-41243C9B85C3}"/>
              </a:ext>
            </a:extLst>
          </p:cNvPr>
          <p:cNvSpPr/>
          <p:nvPr/>
        </p:nvSpPr>
        <p:spPr>
          <a:xfrm>
            <a:off x="3604260" y="1287780"/>
            <a:ext cx="563880" cy="473130"/>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3E86F8BB-3DE6-2262-F7C7-76DB9C2A27A2}"/>
              </a:ext>
            </a:extLst>
          </p:cNvPr>
          <p:cNvPicPr>
            <a:picLocks noChangeAspect="1"/>
          </p:cNvPicPr>
          <p:nvPr/>
        </p:nvPicPr>
        <p:blipFill>
          <a:blip r:embed="rId5"/>
          <a:stretch>
            <a:fillRect/>
          </a:stretch>
        </p:blipFill>
        <p:spPr>
          <a:xfrm>
            <a:off x="2030754" y="1820584"/>
            <a:ext cx="5082491" cy="3279600"/>
          </a:xfrm>
          <a:prstGeom prst="rect">
            <a:avLst/>
          </a:prstGeom>
          <a:ln>
            <a:solidFill>
              <a:schemeClr val="tx1"/>
            </a:solidFill>
          </a:ln>
        </p:spPr>
      </p:pic>
      <p:sp>
        <p:nvSpPr>
          <p:cNvPr id="10" name="TextBox 9">
            <a:extLst>
              <a:ext uri="{FF2B5EF4-FFF2-40B4-BE49-F238E27FC236}">
                <a16:creationId xmlns:a16="http://schemas.microsoft.com/office/drawing/2014/main" id="{BDC02BAF-2CC2-0377-77C6-89064858CB80}"/>
              </a:ext>
            </a:extLst>
          </p:cNvPr>
          <p:cNvSpPr txBox="1"/>
          <p:nvPr/>
        </p:nvSpPr>
        <p:spPr>
          <a:xfrm>
            <a:off x="2655570" y="2091690"/>
            <a:ext cx="2358414" cy="307777"/>
          </a:xfrm>
          <a:prstGeom prst="rect">
            <a:avLst/>
          </a:prstGeom>
          <a:solidFill>
            <a:schemeClr val="accent6"/>
          </a:solidFill>
          <a:ln>
            <a:solidFill>
              <a:srgbClr val="EE6666"/>
            </a:solidFill>
          </a:ln>
        </p:spPr>
        <p:txBody>
          <a:bodyPr wrap="square">
            <a:spAutoFit/>
          </a:bodyPr>
          <a:lstStyle/>
          <a:p>
            <a:pPr algn="ctr"/>
            <a:r>
              <a:rPr lang="en-US" b="1" dirty="0">
                <a:solidFill>
                  <a:srgbClr val="EE6666"/>
                </a:solidFill>
                <a:effectLst/>
                <a:latin typeface="Raleway" pitchFamily="2" charset="0"/>
              </a:rPr>
              <a:t>REQUIRES FINE-TUNING!</a:t>
            </a:r>
          </a:p>
        </p:txBody>
      </p:sp>
    </p:spTree>
    <p:custDataLst>
      <p:tags r:id="rId1"/>
    </p:custDataLst>
    <p:extLst>
      <p:ext uri="{BB962C8B-B14F-4D97-AF65-F5344CB8AC3E}">
        <p14:creationId xmlns:p14="http://schemas.microsoft.com/office/powerpoint/2010/main" val="23773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6" name="TextBox 5">
            <a:extLst>
              <a:ext uri="{FF2B5EF4-FFF2-40B4-BE49-F238E27FC236}">
                <a16:creationId xmlns:a16="http://schemas.microsoft.com/office/drawing/2014/main" id="{0332E05C-35FB-1B92-A56D-3B6B9B309064}"/>
              </a:ext>
            </a:extLst>
          </p:cNvPr>
          <p:cNvSpPr txBox="1"/>
          <p:nvPr/>
        </p:nvSpPr>
        <p:spPr>
          <a:xfrm>
            <a:off x="1104900" y="1189643"/>
            <a:ext cx="6934200" cy="3293209"/>
          </a:xfrm>
          <a:prstGeom prst="rect">
            <a:avLst/>
          </a:prstGeom>
          <a:noFill/>
        </p:spPr>
        <p:txBody>
          <a:bodyPr wrap="square">
            <a:spAutoFit/>
          </a:bodyPr>
          <a:lstStyle/>
          <a:p>
            <a:pPr algn="ctr"/>
            <a:r>
              <a:rPr lang="en-US" sz="1600" dirty="0">
                <a:latin typeface="Raleway" pitchFamily="2" charset="0"/>
                <a:cs typeface="Arial" panose="020B0604020202020204" pitchFamily="34" charset="0"/>
              </a:rPr>
              <a:t>From the final models, the MAPE scores for Gas and Water consumption still seemed rather high, and I was not satisfied with the results, hence I attempted to fine-tune models manually in order to try to improve their predictions. I tried to fine-tune the hyperparameters with values that were not tested during hyperparameter tuning as by including so many values, it would become too computationally expensive and take very long to run each hyperparameter tuning.</a:t>
            </a:r>
          </a:p>
          <a:p>
            <a:pPr algn="ctr"/>
            <a:endParaRPr lang="en-US" sz="1600" dirty="0">
              <a:latin typeface="Raleway" pitchFamily="2" charset="0"/>
              <a:cs typeface="Arial" panose="020B0604020202020204" pitchFamily="34" charset="0"/>
            </a:endParaRPr>
          </a:p>
          <a:p>
            <a:pPr algn="ctr"/>
            <a:r>
              <a:rPr lang="en-US" sz="1600" dirty="0">
                <a:latin typeface="Raleway" pitchFamily="2" charset="0"/>
                <a:cs typeface="Arial" panose="020B0604020202020204" pitchFamily="34" charset="0"/>
              </a:rPr>
              <a:t>One thing to note here is that the </a:t>
            </a:r>
            <a:r>
              <a:rPr lang="en-US" sz="1600" u="sng" dirty="0">
                <a:latin typeface="Raleway" pitchFamily="2" charset="0"/>
                <a:cs typeface="Arial" panose="020B0604020202020204" pitchFamily="34" charset="0"/>
              </a:rPr>
              <a:t>test data</a:t>
            </a:r>
            <a:r>
              <a:rPr lang="en-US" sz="1600" dirty="0">
                <a:latin typeface="Raleway" pitchFamily="2" charset="0"/>
                <a:cs typeface="Arial" panose="020B0604020202020204" pitchFamily="34" charset="0"/>
              </a:rPr>
              <a:t> that the forecasts made here were compared to maybe </a:t>
            </a:r>
            <a:r>
              <a:rPr lang="en-US" sz="1600" dirty="0">
                <a:solidFill>
                  <a:srgbClr val="FF0000"/>
                </a:solidFill>
                <a:latin typeface="Raleway" pitchFamily="2" charset="0"/>
                <a:cs typeface="Arial" panose="020B0604020202020204" pitchFamily="34" charset="0"/>
              </a:rPr>
              <a:t>overfitted</a:t>
            </a:r>
            <a:r>
              <a:rPr lang="en-US" sz="1600" dirty="0">
                <a:latin typeface="Raleway" pitchFamily="2" charset="0"/>
                <a:cs typeface="Arial" panose="020B0604020202020204" pitchFamily="34" charset="0"/>
              </a:rPr>
              <a:t> and lead to </a:t>
            </a:r>
            <a:r>
              <a:rPr lang="en-US" sz="1600" dirty="0">
                <a:solidFill>
                  <a:srgbClr val="FF0000"/>
                </a:solidFill>
                <a:latin typeface="Raleway" pitchFamily="2" charset="0"/>
                <a:cs typeface="Arial" panose="020B0604020202020204" pitchFamily="34" charset="0"/>
              </a:rPr>
              <a:t>overly optimistic results</a:t>
            </a:r>
            <a:r>
              <a:rPr lang="en-US" sz="1600" dirty="0">
                <a:latin typeface="Raleway" pitchFamily="2" charset="0"/>
                <a:cs typeface="Arial" panose="020B0604020202020204" pitchFamily="34" charset="0"/>
              </a:rPr>
              <a:t>, and hence these fine-tuned models should be </a:t>
            </a:r>
            <a:r>
              <a:rPr lang="en-US" sz="1600" u="sng" dirty="0">
                <a:latin typeface="Raleway" pitchFamily="2" charset="0"/>
                <a:cs typeface="Arial" panose="020B0604020202020204" pitchFamily="34" charset="0"/>
              </a:rPr>
              <a:t>further tested on new unseen data</a:t>
            </a:r>
            <a:r>
              <a:rPr lang="en-US" sz="1600" dirty="0">
                <a:latin typeface="Raleway" pitchFamily="2" charset="0"/>
                <a:cs typeface="Arial" panose="020B0604020202020204" pitchFamily="34" charset="0"/>
              </a:rPr>
              <a:t> if possible before actually being fully deployed to the real world. </a:t>
            </a:r>
            <a:endParaRPr lang="en-SG" sz="1600" dirty="0">
              <a:latin typeface="Raleway" pitchFamily="2" charset="0"/>
              <a:cs typeface="Arial" panose="020B0604020202020204" pitchFamily="34" charset="0"/>
            </a:endParaRPr>
          </a:p>
        </p:txBody>
      </p:sp>
      <p:sp>
        <p:nvSpPr>
          <p:cNvPr id="9" name="TextBox 8">
            <a:extLst>
              <a:ext uri="{FF2B5EF4-FFF2-40B4-BE49-F238E27FC236}">
                <a16:creationId xmlns:a16="http://schemas.microsoft.com/office/drawing/2014/main" id="{3B756A10-4987-9826-3390-1EFC8034D776}"/>
              </a:ext>
            </a:extLst>
          </p:cNvPr>
          <p:cNvSpPr txBox="1"/>
          <p:nvPr/>
        </p:nvSpPr>
        <p:spPr>
          <a:xfrm>
            <a:off x="3048000" y="641907"/>
            <a:ext cx="3048000" cy="369332"/>
          </a:xfrm>
          <a:prstGeom prst="rect">
            <a:avLst/>
          </a:prstGeom>
          <a:noFill/>
        </p:spPr>
        <p:txBody>
          <a:bodyPr wrap="square">
            <a:spAutoFit/>
          </a:bodyPr>
          <a:lstStyle/>
          <a:p>
            <a:pPr algn="ctr"/>
            <a:r>
              <a:rPr lang="en-SG" sz="1800" b="1" dirty="0">
                <a:solidFill>
                  <a:schemeClr val="tx1"/>
                </a:solidFill>
                <a:latin typeface="Raleway" pitchFamily="2" charset="0"/>
              </a:rPr>
              <a:t>FINE TUNING</a:t>
            </a:r>
          </a:p>
        </p:txBody>
      </p:sp>
    </p:spTree>
    <p:extLst>
      <p:ext uri="{BB962C8B-B14F-4D97-AF65-F5344CB8AC3E}">
        <p14:creationId xmlns:p14="http://schemas.microsoft.com/office/powerpoint/2010/main" val="221957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8" name="Title 2">
            <a:extLst>
              <a:ext uri="{FF2B5EF4-FFF2-40B4-BE49-F238E27FC236}">
                <a16:creationId xmlns:a16="http://schemas.microsoft.com/office/drawing/2014/main" id="{6DCBE43B-78AF-3491-CA6F-716A3B4F54E2}"/>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A943CCC2-5AE9-E3DB-2BF4-7E23EF514842}"/>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2</a:t>
            </a:r>
          </a:p>
        </p:txBody>
      </p:sp>
      <p:pic>
        <p:nvPicPr>
          <p:cNvPr id="3" name="Picture 2">
            <a:extLst>
              <a:ext uri="{FF2B5EF4-FFF2-40B4-BE49-F238E27FC236}">
                <a16:creationId xmlns:a16="http://schemas.microsoft.com/office/drawing/2014/main" id="{248FF28D-05BA-91A6-4926-6EA6EE8BABED}"/>
              </a:ext>
            </a:extLst>
          </p:cNvPr>
          <p:cNvPicPr>
            <a:picLocks noChangeAspect="1"/>
          </p:cNvPicPr>
          <p:nvPr/>
        </p:nvPicPr>
        <p:blipFill>
          <a:blip r:embed="rId3"/>
          <a:stretch>
            <a:fillRect/>
          </a:stretch>
        </p:blipFill>
        <p:spPr>
          <a:xfrm>
            <a:off x="1945981" y="1057724"/>
            <a:ext cx="5252038" cy="4017196"/>
          </a:xfrm>
          <a:prstGeom prst="rect">
            <a:avLst/>
          </a:prstGeom>
          <a:ln>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33078"/>
            <a:ext cx="3832860" cy="646331"/>
          </a:xfrm>
          <a:prstGeom prst="rect">
            <a:avLst/>
          </a:prstGeom>
          <a:noFill/>
        </p:spPr>
        <p:txBody>
          <a:bodyPr wrap="square" rtlCol="0">
            <a:spAutoFit/>
          </a:bodyPr>
          <a:lstStyle/>
          <a:p>
            <a:pPr algn="ctr"/>
            <a:r>
              <a:rPr lang="en-SG" sz="1800" b="1" dirty="0">
                <a:solidFill>
                  <a:schemeClr val="tx1"/>
                </a:solidFill>
                <a:latin typeface="Raleway" pitchFamily="2" charset="0"/>
              </a:rPr>
              <a:t>FINE TUNING</a:t>
            </a:r>
          </a:p>
          <a:p>
            <a:pPr algn="ctr"/>
            <a:r>
              <a:rPr lang="en-SG" sz="1800" b="1" dirty="0">
                <a:solidFill>
                  <a:srgbClr val="6ACC64"/>
                </a:solidFill>
                <a:latin typeface="Raleway" pitchFamily="2" charset="0"/>
              </a:rPr>
              <a:t>GAS CONSUMPTION</a:t>
            </a:r>
          </a:p>
        </p:txBody>
      </p:sp>
      <p:pic>
        <p:nvPicPr>
          <p:cNvPr id="8" name="Picture 7">
            <a:extLst>
              <a:ext uri="{FF2B5EF4-FFF2-40B4-BE49-F238E27FC236}">
                <a16:creationId xmlns:a16="http://schemas.microsoft.com/office/drawing/2014/main" id="{9B24766E-3567-1BA2-6B1F-82AD8A1AFAD0}"/>
              </a:ext>
            </a:extLst>
          </p:cNvPr>
          <p:cNvPicPr>
            <a:picLocks noChangeAspect="1"/>
          </p:cNvPicPr>
          <p:nvPr/>
        </p:nvPicPr>
        <p:blipFill>
          <a:blip r:embed="rId4"/>
          <a:stretch>
            <a:fillRect/>
          </a:stretch>
        </p:blipFill>
        <p:spPr>
          <a:xfrm>
            <a:off x="1933417" y="1309889"/>
            <a:ext cx="5277165" cy="762564"/>
          </a:xfrm>
          <a:prstGeom prst="rect">
            <a:avLst/>
          </a:prstGeom>
        </p:spPr>
      </p:pic>
      <p:sp>
        <p:nvSpPr>
          <p:cNvPr id="11" name="Rectangle 10">
            <a:extLst>
              <a:ext uri="{FF2B5EF4-FFF2-40B4-BE49-F238E27FC236}">
                <a16:creationId xmlns:a16="http://schemas.microsoft.com/office/drawing/2014/main" id="{E69ECF4F-3467-E1BE-9AE0-B6056F1B2DB7}"/>
              </a:ext>
            </a:extLst>
          </p:cNvPr>
          <p:cNvSpPr/>
          <p:nvPr/>
        </p:nvSpPr>
        <p:spPr>
          <a:xfrm>
            <a:off x="3817620" y="1629803"/>
            <a:ext cx="480060" cy="442650"/>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C87807B0-B852-9C0D-3BB3-4EEE5B8567F0}"/>
              </a:ext>
            </a:extLst>
          </p:cNvPr>
          <p:cNvSpPr/>
          <p:nvPr/>
        </p:nvSpPr>
        <p:spPr>
          <a:xfrm>
            <a:off x="5234940" y="1332750"/>
            <a:ext cx="1253490" cy="212608"/>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5B4A8A3E-B5A5-90BD-5385-07478E92C2AD}"/>
              </a:ext>
            </a:extLst>
          </p:cNvPr>
          <p:cNvPicPr>
            <a:picLocks noChangeAspect="1"/>
          </p:cNvPicPr>
          <p:nvPr/>
        </p:nvPicPr>
        <p:blipFill>
          <a:blip r:embed="rId5"/>
          <a:stretch>
            <a:fillRect/>
          </a:stretch>
        </p:blipFill>
        <p:spPr>
          <a:xfrm>
            <a:off x="2280130" y="2102933"/>
            <a:ext cx="4583740" cy="2989161"/>
          </a:xfrm>
          <a:prstGeom prst="rect">
            <a:avLst/>
          </a:prstGeom>
          <a:ln>
            <a:solidFill>
              <a:schemeClr val="tx1"/>
            </a:solidFill>
          </a:ln>
        </p:spPr>
      </p:pic>
      <p:sp>
        <p:nvSpPr>
          <p:cNvPr id="16" name="TextBox 15">
            <a:extLst>
              <a:ext uri="{FF2B5EF4-FFF2-40B4-BE49-F238E27FC236}">
                <a16:creationId xmlns:a16="http://schemas.microsoft.com/office/drawing/2014/main" id="{07498D81-4FED-E268-50AC-5E7D59B2E305}"/>
              </a:ext>
            </a:extLst>
          </p:cNvPr>
          <p:cNvSpPr txBox="1"/>
          <p:nvPr/>
        </p:nvSpPr>
        <p:spPr>
          <a:xfrm>
            <a:off x="2886229" y="2505512"/>
            <a:ext cx="2263141" cy="307777"/>
          </a:xfrm>
          <a:prstGeom prst="rect">
            <a:avLst/>
          </a:prstGeom>
          <a:solidFill>
            <a:schemeClr val="accent6"/>
          </a:solidFill>
          <a:ln>
            <a:solidFill>
              <a:srgbClr val="00B050"/>
            </a:solidFill>
          </a:ln>
        </p:spPr>
        <p:txBody>
          <a:bodyPr wrap="square">
            <a:spAutoFit/>
          </a:bodyPr>
          <a:lstStyle/>
          <a:p>
            <a:pPr algn="ctr"/>
            <a:r>
              <a:rPr lang="en-US" b="1" dirty="0">
                <a:solidFill>
                  <a:srgbClr val="00B050"/>
                </a:solidFill>
                <a:latin typeface="Raleway" pitchFamily="2" charset="0"/>
              </a:rPr>
              <a:t>IMPROVEMENT MADE!</a:t>
            </a:r>
            <a:endParaRPr lang="en-US" b="1" dirty="0">
              <a:solidFill>
                <a:srgbClr val="00B050"/>
              </a:solidFill>
              <a:effectLst/>
              <a:latin typeface="Raleway" pitchFamily="2" charset="0"/>
            </a:endParaRPr>
          </a:p>
        </p:txBody>
      </p:sp>
    </p:spTree>
    <p:custDataLst>
      <p:tags r:id="rId1"/>
    </p:custDataLst>
    <p:extLst>
      <p:ext uri="{BB962C8B-B14F-4D97-AF65-F5344CB8AC3E}">
        <p14:creationId xmlns:p14="http://schemas.microsoft.com/office/powerpoint/2010/main" val="3442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2" name="Title 2">
            <a:extLst>
              <a:ext uri="{FF2B5EF4-FFF2-40B4-BE49-F238E27FC236}">
                <a16:creationId xmlns:a16="http://schemas.microsoft.com/office/drawing/2014/main" id="{C2934698-3E97-37B5-4390-8AEF5DA0B41C}"/>
              </a:ext>
            </a:extLst>
          </p:cNvPr>
          <p:cNvSpPr>
            <a:spLocks noGrp="1"/>
          </p:cNvSpPr>
          <p:nvPr>
            <p:ph type="title"/>
          </p:nvPr>
        </p:nvSpPr>
        <p:spPr>
          <a:xfrm>
            <a:off x="0" y="0"/>
            <a:ext cx="9144000" cy="743259"/>
          </a:xfrm>
        </p:spPr>
        <p:txBody>
          <a:body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sp>
        <p:nvSpPr>
          <p:cNvPr id="2" name="TextBox 1">
            <a:extLst>
              <a:ext uri="{FF2B5EF4-FFF2-40B4-BE49-F238E27FC236}">
                <a16:creationId xmlns:a16="http://schemas.microsoft.com/office/drawing/2014/main" id="{B0F43DFB-3CAF-B772-049D-79D2688FEC06}"/>
              </a:ext>
            </a:extLst>
          </p:cNvPr>
          <p:cNvSpPr txBox="1"/>
          <p:nvPr/>
        </p:nvSpPr>
        <p:spPr>
          <a:xfrm>
            <a:off x="2655570" y="633078"/>
            <a:ext cx="3832860" cy="646331"/>
          </a:xfrm>
          <a:prstGeom prst="rect">
            <a:avLst/>
          </a:prstGeom>
          <a:noFill/>
        </p:spPr>
        <p:txBody>
          <a:bodyPr wrap="square" rtlCol="0">
            <a:spAutoFit/>
          </a:bodyPr>
          <a:lstStyle/>
          <a:p>
            <a:pPr algn="ctr"/>
            <a:r>
              <a:rPr lang="en-SG" sz="1800" b="1" dirty="0">
                <a:solidFill>
                  <a:schemeClr val="tx1"/>
                </a:solidFill>
                <a:latin typeface="Raleway" pitchFamily="2" charset="0"/>
              </a:rPr>
              <a:t>FINE TUNING</a:t>
            </a:r>
          </a:p>
          <a:p>
            <a:pPr algn="ctr"/>
            <a:r>
              <a:rPr lang="en-SG" sz="1800" b="1" dirty="0">
                <a:solidFill>
                  <a:srgbClr val="4878D0"/>
                </a:solidFill>
                <a:latin typeface="Raleway" pitchFamily="2" charset="0"/>
              </a:rPr>
              <a:t>WATER CONSUMPTION</a:t>
            </a:r>
          </a:p>
        </p:txBody>
      </p:sp>
      <p:pic>
        <p:nvPicPr>
          <p:cNvPr id="5" name="Picture 4">
            <a:extLst>
              <a:ext uri="{FF2B5EF4-FFF2-40B4-BE49-F238E27FC236}">
                <a16:creationId xmlns:a16="http://schemas.microsoft.com/office/drawing/2014/main" id="{24B4EA88-8C51-C13A-4065-50C5EB53C5EE}"/>
              </a:ext>
            </a:extLst>
          </p:cNvPr>
          <p:cNvPicPr>
            <a:picLocks noChangeAspect="1"/>
          </p:cNvPicPr>
          <p:nvPr/>
        </p:nvPicPr>
        <p:blipFill>
          <a:blip r:embed="rId4"/>
          <a:stretch>
            <a:fillRect/>
          </a:stretch>
        </p:blipFill>
        <p:spPr>
          <a:xfrm>
            <a:off x="2256705" y="2079300"/>
            <a:ext cx="4630590" cy="2988000"/>
          </a:xfrm>
          <a:prstGeom prst="rect">
            <a:avLst/>
          </a:prstGeom>
          <a:ln>
            <a:solidFill>
              <a:schemeClr val="tx1"/>
            </a:solidFill>
          </a:ln>
        </p:spPr>
      </p:pic>
      <p:sp>
        <p:nvSpPr>
          <p:cNvPr id="3" name="TextBox 2">
            <a:extLst>
              <a:ext uri="{FF2B5EF4-FFF2-40B4-BE49-F238E27FC236}">
                <a16:creationId xmlns:a16="http://schemas.microsoft.com/office/drawing/2014/main" id="{8C3D4B5B-1EFB-6FE3-9E89-D2D2070BF846}"/>
              </a:ext>
            </a:extLst>
          </p:cNvPr>
          <p:cNvSpPr txBox="1"/>
          <p:nvPr/>
        </p:nvSpPr>
        <p:spPr>
          <a:xfrm>
            <a:off x="2655570" y="2294238"/>
            <a:ext cx="2263141" cy="307777"/>
          </a:xfrm>
          <a:prstGeom prst="rect">
            <a:avLst/>
          </a:prstGeom>
          <a:solidFill>
            <a:schemeClr val="accent6"/>
          </a:solidFill>
          <a:ln>
            <a:solidFill>
              <a:srgbClr val="00B050"/>
            </a:solidFill>
          </a:ln>
        </p:spPr>
        <p:txBody>
          <a:bodyPr wrap="square">
            <a:spAutoFit/>
          </a:bodyPr>
          <a:lstStyle/>
          <a:p>
            <a:pPr algn="ctr"/>
            <a:r>
              <a:rPr lang="en-US" b="1" dirty="0">
                <a:solidFill>
                  <a:srgbClr val="00B050"/>
                </a:solidFill>
                <a:latin typeface="Raleway" pitchFamily="2" charset="0"/>
              </a:rPr>
              <a:t>IMPROVEMENT MADE!</a:t>
            </a:r>
            <a:endParaRPr lang="en-US" b="1" dirty="0">
              <a:solidFill>
                <a:srgbClr val="00B050"/>
              </a:solidFill>
              <a:effectLst/>
              <a:latin typeface="Raleway" pitchFamily="2" charset="0"/>
            </a:endParaRPr>
          </a:p>
        </p:txBody>
      </p:sp>
      <p:pic>
        <p:nvPicPr>
          <p:cNvPr id="7" name="Picture 6">
            <a:extLst>
              <a:ext uri="{FF2B5EF4-FFF2-40B4-BE49-F238E27FC236}">
                <a16:creationId xmlns:a16="http://schemas.microsoft.com/office/drawing/2014/main" id="{96317393-2069-2917-8CE7-DDAED0256943}"/>
              </a:ext>
            </a:extLst>
          </p:cNvPr>
          <p:cNvPicPr>
            <a:picLocks noChangeAspect="1"/>
          </p:cNvPicPr>
          <p:nvPr/>
        </p:nvPicPr>
        <p:blipFill>
          <a:blip r:embed="rId5"/>
          <a:stretch>
            <a:fillRect/>
          </a:stretch>
        </p:blipFill>
        <p:spPr>
          <a:xfrm>
            <a:off x="1372919" y="1248347"/>
            <a:ext cx="6398161" cy="763200"/>
          </a:xfrm>
          <a:prstGeom prst="rect">
            <a:avLst/>
          </a:prstGeom>
        </p:spPr>
      </p:pic>
      <p:sp>
        <p:nvSpPr>
          <p:cNvPr id="8" name="Rectangle 7">
            <a:extLst>
              <a:ext uri="{FF2B5EF4-FFF2-40B4-BE49-F238E27FC236}">
                <a16:creationId xmlns:a16="http://schemas.microsoft.com/office/drawing/2014/main" id="{EC85771D-9E91-1950-218B-D78E7396EB24}"/>
              </a:ext>
            </a:extLst>
          </p:cNvPr>
          <p:cNvSpPr/>
          <p:nvPr/>
        </p:nvSpPr>
        <p:spPr>
          <a:xfrm>
            <a:off x="3634740" y="1562100"/>
            <a:ext cx="518160" cy="449447"/>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AFDD44BD-01B1-0D16-7C98-3DFF112C1CA4}"/>
              </a:ext>
            </a:extLst>
          </p:cNvPr>
          <p:cNvSpPr/>
          <p:nvPr/>
        </p:nvSpPr>
        <p:spPr>
          <a:xfrm>
            <a:off x="5455920" y="1238188"/>
            <a:ext cx="1431375" cy="224852"/>
          </a:xfrm>
          <a:prstGeom prst="rect">
            <a:avLst/>
          </a:prstGeom>
          <a:noFill/>
          <a:ln>
            <a:solidFill>
              <a:srgbClr val="EE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7588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10" name="Title 9">
            <a:extLst>
              <a:ext uri="{FF2B5EF4-FFF2-40B4-BE49-F238E27FC236}">
                <a16:creationId xmlns:a16="http://schemas.microsoft.com/office/drawing/2014/main" id="{511D4A76-E4F7-A6D1-6E94-5BE2DBC13870}"/>
              </a:ext>
            </a:extLst>
          </p:cNvPr>
          <p:cNvSpPr>
            <a:spLocks noGrp="1"/>
          </p:cNvSpPr>
          <p:nvPr>
            <p:ph type="title"/>
          </p:nvPr>
        </p:nvSpPr>
        <p:spPr>
          <a:xfrm>
            <a:off x="2412150" y="563879"/>
            <a:ext cx="4319700" cy="489635"/>
          </a:xfrm>
        </p:spPr>
        <p:txBody>
          <a:bodyPr/>
          <a:lstStyle/>
          <a:p>
            <a:r>
              <a:rPr lang="en-SG" sz="2000" dirty="0">
                <a:solidFill>
                  <a:schemeClr val="accent1"/>
                </a:solidFill>
                <a:latin typeface="Poppins" panose="00000500000000000000" pitchFamily="2" charset="0"/>
                <a:cs typeface="Poppins" panose="00000500000000000000" pitchFamily="2" charset="0"/>
              </a:rPr>
              <a:t>FORECAST FUTURE VALUES</a:t>
            </a:r>
          </a:p>
        </p:txBody>
      </p:sp>
      <p:sp>
        <p:nvSpPr>
          <p:cNvPr id="11" name="Title 2">
            <a:extLst>
              <a:ext uri="{FF2B5EF4-FFF2-40B4-BE49-F238E27FC236}">
                <a16:creationId xmlns:a16="http://schemas.microsoft.com/office/drawing/2014/main" id="{EF5D7551-009C-AB52-2842-14498076B55E}"/>
              </a:ext>
            </a:extLst>
          </p:cNvPr>
          <p:cNvSpPr txBox="1">
            <a:spLocks/>
          </p:cNvSpPr>
          <p:nvPr/>
        </p:nvSpPr>
        <p:spPr>
          <a:xfrm>
            <a:off x="0" y="0"/>
            <a:ext cx="9144000" cy="743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SG" sz="4000" dirty="0">
                <a:solidFill>
                  <a:schemeClr val="bg1">
                    <a:lumMod val="10000"/>
                  </a:schemeClr>
                </a:solidFill>
                <a:latin typeface="Poppins" panose="00000500000000000000" pitchFamily="2" charset="0"/>
                <a:cs typeface="Poppins" panose="00000500000000000000" pitchFamily="2" charset="0"/>
              </a:rPr>
              <a:t>TIME SERIES FORECASTING</a:t>
            </a:r>
          </a:p>
        </p:txBody>
      </p:sp>
      <p:pic>
        <p:nvPicPr>
          <p:cNvPr id="13" name="Picture 12">
            <a:extLst>
              <a:ext uri="{FF2B5EF4-FFF2-40B4-BE49-F238E27FC236}">
                <a16:creationId xmlns:a16="http://schemas.microsoft.com/office/drawing/2014/main" id="{96E43DC6-37FD-410E-D73E-149B144CB275}"/>
              </a:ext>
            </a:extLst>
          </p:cNvPr>
          <p:cNvPicPr>
            <a:picLocks noChangeAspect="1"/>
          </p:cNvPicPr>
          <p:nvPr/>
        </p:nvPicPr>
        <p:blipFill>
          <a:blip r:embed="rId3"/>
          <a:stretch>
            <a:fillRect/>
          </a:stretch>
        </p:blipFill>
        <p:spPr>
          <a:xfrm>
            <a:off x="1682431" y="1026571"/>
            <a:ext cx="5779137" cy="3998201"/>
          </a:xfrm>
          <a:prstGeom prst="rect">
            <a:avLst/>
          </a:prstGeom>
          <a:ln>
            <a:solidFill>
              <a:schemeClr val="tx1"/>
            </a:solid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19" name="TextBox 18">
            <a:extLst>
              <a:ext uri="{FF2B5EF4-FFF2-40B4-BE49-F238E27FC236}">
                <a16:creationId xmlns:a16="http://schemas.microsoft.com/office/drawing/2014/main" id="{89BF20ED-41B4-754C-78D8-F043AD1664DA}"/>
              </a:ext>
            </a:extLst>
          </p:cNvPr>
          <p:cNvSpPr txBox="1"/>
          <p:nvPr/>
        </p:nvSpPr>
        <p:spPr>
          <a:xfrm>
            <a:off x="1546860" y="828466"/>
            <a:ext cx="6400799" cy="3293209"/>
          </a:xfrm>
          <a:prstGeom prst="rect">
            <a:avLst/>
          </a:prstGeom>
          <a:noFill/>
        </p:spPr>
        <p:txBody>
          <a:bodyPr wrap="square">
            <a:spAutoFit/>
          </a:bodyPr>
          <a:lstStyle/>
          <a:p>
            <a:pPr algn="ctr"/>
            <a:r>
              <a:rPr lang="en-US" sz="1600" b="0" dirty="0">
                <a:solidFill>
                  <a:schemeClr val="bg1">
                    <a:lumMod val="10000"/>
                  </a:schemeClr>
                </a:solidFill>
                <a:effectLst/>
                <a:latin typeface="Raleway" pitchFamily="2" charset="0"/>
              </a:rPr>
              <a:t>In conclusion, time series models such as </a:t>
            </a:r>
            <a:r>
              <a:rPr lang="en-US" sz="1600" b="1" dirty="0">
                <a:solidFill>
                  <a:schemeClr val="bg1">
                    <a:lumMod val="10000"/>
                  </a:schemeClr>
                </a:solidFill>
                <a:effectLst/>
                <a:latin typeface="Raleway" pitchFamily="2" charset="0"/>
              </a:rPr>
              <a:t>SARIMAX</a:t>
            </a:r>
            <a:r>
              <a:rPr lang="en-US" sz="1600" b="0" dirty="0">
                <a:solidFill>
                  <a:schemeClr val="bg1">
                    <a:lumMod val="10000"/>
                  </a:schemeClr>
                </a:solidFill>
                <a:effectLst/>
                <a:latin typeface="Raleway" pitchFamily="2" charset="0"/>
              </a:rPr>
              <a:t> and </a:t>
            </a:r>
            <a:r>
              <a:rPr lang="en-US" sz="1600" b="1" dirty="0">
                <a:solidFill>
                  <a:schemeClr val="bg1">
                    <a:lumMod val="10000"/>
                  </a:schemeClr>
                </a:solidFill>
                <a:effectLst/>
                <a:latin typeface="Raleway" pitchFamily="2" charset="0"/>
              </a:rPr>
              <a:t>Holt-Winters Exponential Smoothing </a:t>
            </a:r>
            <a:r>
              <a:rPr lang="en-US" sz="1600" b="0" dirty="0">
                <a:solidFill>
                  <a:schemeClr val="bg1">
                    <a:lumMod val="10000"/>
                  </a:schemeClr>
                </a:solidFill>
                <a:effectLst/>
                <a:latin typeface="Raleway" pitchFamily="2" charset="0"/>
              </a:rPr>
              <a:t>were identified as the </a:t>
            </a:r>
            <a:r>
              <a:rPr lang="en-US" sz="1600" b="0" i="1" dirty="0">
                <a:solidFill>
                  <a:schemeClr val="bg1">
                    <a:lumMod val="10000"/>
                  </a:schemeClr>
                </a:solidFill>
                <a:effectLst/>
                <a:latin typeface="Raleway" pitchFamily="2" charset="0"/>
              </a:rPr>
              <a:t>best models </a:t>
            </a:r>
            <a:r>
              <a:rPr lang="en-US" sz="1600" b="0" dirty="0">
                <a:solidFill>
                  <a:schemeClr val="bg1">
                    <a:lumMod val="10000"/>
                  </a:schemeClr>
                </a:solidFill>
                <a:effectLst/>
                <a:latin typeface="Raleway" pitchFamily="2" charset="0"/>
              </a:rPr>
              <a:t>for the prediction and forecast of gas and water, and electricity respectively when compared to the test data to evaluate the strength of the model. Moreover, we can also see that the final models were able to forecast future values past the test data, however, the model still faces </a:t>
            </a:r>
            <a:r>
              <a:rPr lang="en-US" sz="1600" b="0" u="sng" dirty="0">
                <a:solidFill>
                  <a:schemeClr val="bg1">
                    <a:lumMod val="10000"/>
                  </a:schemeClr>
                </a:solidFill>
                <a:effectLst/>
                <a:latin typeface="Raleway" pitchFamily="2" charset="0"/>
              </a:rPr>
              <a:t>limitations</a:t>
            </a:r>
            <a:r>
              <a:rPr lang="en-US" sz="1600" b="0" dirty="0">
                <a:solidFill>
                  <a:schemeClr val="bg1">
                    <a:lumMod val="10000"/>
                  </a:schemeClr>
                </a:solidFill>
                <a:effectLst/>
                <a:latin typeface="Raleway" pitchFamily="2" charset="0"/>
              </a:rPr>
              <a:t> which could possibly be overcome by having more data be collected for training and prediction. Overall, even though the models still made errors, </a:t>
            </a:r>
            <a:r>
              <a:rPr lang="en-US" sz="1600" b="1" dirty="0">
                <a:solidFill>
                  <a:schemeClr val="bg1">
                    <a:lumMod val="10000"/>
                  </a:schemeClr>
                </a:solidFill>
                <a:effectLst/>
                <a:latin typeface="Raleway" pitchFamily="2" charset="0"/>
              </a:rPr>
              <a:t>significant improvements </a:t>
            </a:r>
            <a:r>
              <a:rPr lang="en-US" sz="1600" b="0" dirty="0">
                <a:solidFill>
                  <a:schemeClr val="bg1">
                    <a:lumMod val="10000"/>
                  </a:schemeClr>
                </a:solidFill>
                <a:effectLst/>
                <a:latin typeface="Raleway" pitchFamily="2" charset="0"/>
              </a:rPr>
              <a:t>were still made from </a:t>
            </a:r>
            <a:r>
              <a:rPr lang="en-US" sz="1600" b="0" u="sng" dirty="0">
                <a:solidFill>
                  <a:schemeClr val="bg1">
                    <a:lumMod val="10000"/>
                  </a:schemeClr>
                </a:solidFill>
                <a:effectLst/>
                <a:latin typeface="Raleway" pitchFamily="2" charset="0"/>
              </a:rPr>
              <a:t>hyperparameter tuning</a:t>
            </a:r>
            <a:r>
              <a:rPr lang="en-US" sz="1600" b="0" dirty="0">
                <a:solidFill>
                  <a:schemeClr val="bg1">
                    <a:lumMod val="10000"/>
                  </a:schemeClr>
                </a:solidFill>
                <a:effectLst/>
                <a:latin typeface="Raleway" pitchFamily="2" charset="0"/>
              </a:rPr>
              <a:t> and </a:t>
            </a:r>
            <a:r>
              <a:rPr lang="en-US" sz="1600" b="0" u="sng" dirty="0">
                <a:solidFill>
                  <a:schemeClr val="bg1">
                    <a:lumMod val="10000"/>
                  </a:schemeClr>
                </a:solidFill>
                <a:effectLst/>
                <a:latin typeface="Raleway" pitchFamily="2" charset="0"/>
              </a:rPr>
              <a:t>fine-tuning</a:t>
            </a:r>
            <a:r>
              <a:rPr lang="en-US" sz="1600" b="0" dirty="0">
                <a:solidFill>
                  <a:schemeClr val="bg1">
                    <a:lumMod val="10000"/>
                  </a:schemeClr>
                </a:solidFill>
                <a:effectLst/>
                <a:latin typeface="Raleway" pitchFamily="2" charset="0"/>
              </a:rPr>
              <a:t> the models, and these models built would be a </a:t>
            </a:r>
            <a:r>
              <a:rPr lang="en-US" sz="1600" b="1" dirty="0">
                <a:solidFill>
                  <a:schemeClr val="bg1">
                    <a:lumMod val="10000"/>
                  </a:schemeClr>
                </a:solidFill>
                <a:effectLst/>
                <a:latin typeface="Raleway" pitchFamily="2" charset="0"/>
              </a:rPr>
              <a:t>stepping stone </a:t>
            </a:r>
            <a:r>
              <a:rPr lang="en-US" sz="1600" b="0" dirty="0">
                <a:solidFill>
                  <a:schemeClr val="bg1">
                    <a:lumMod val="10000"/>
                  </a:schemeClr>
                </a:solidFill>
                <a:effectLst/>
                <a:latin typeface="Raleway" pitchFamily="2" charset="0"/>
              </a:rPr>
              <a:t>to </a:t>
            </a:r>
            <a:r>
              <a:rPr lang="en-US" sz="1600" b="0" i="1" dirty="0">
                <a:solidFill>
                  <a:schemeClr val="bg1">
                    <a:lumMod val="10000"/>
                  </a:schemeClr>
                </a:solidFill>
                <a:effectLst/>
                <a:latin typeface="Raleway" pitchFamily="2" charset="0"/>
              </a:rPr>
              <a:t>better </a:t>
            </a:r>
            <a:r>
              <a:rPr lang="en-US" sz="1600" b="0" dirty="0">
                <a:solidFill>
                  <a:schemeClr val="bg1">
                    <a:lumMod val="10000"/>
                  </a:schemeClr>
                </a:solidFill>
                <a:effectLst/>
                <a:latin typeface="Raleway" pitchFamily="2" charset="0"/>
              </a:rPr>
              <a:t>and</a:t>
            </a:r>
            <a:r>
              <a:rPr lang="en-US" sz="1600" b="0" i="1" dirty="0">
                <a:solidFill>
                  <a:schemeClr val="bg1">
                    <a:lumMod val="10000"/>
                  </a:schemeClr>
                </a:solidFill>
                <a:effectLst/>
                <a:latin typeface="Raleway" pitchFamily="2" charset="0"/>
              </a:rPr>
              <a:t> more accurate </a:t>
            </a:r>
            <a:r>
              <a:rPr lang="en-US" sz="1600" b="0" dirty="0">
                <a:solidFill>
                  <a:schemeClr val="bg1">
                    <a:lumMod val="10000"/>
                  </a:schemeClr>
                </a:solidFill>
                <a:effectLst/>
                <a:latin typeface="Raleway" pitchFamily="2" charset="0"/>
              </a:rPr>
              <a:t>models in the future. </a:t>
            </a:r>
          </a:p>
        </p:txBody>
      </p:sp>
      <p:sp>
        <p:nvSpPr>
          <p:cNvPr id="22" name="Title 2">
            <a:extLst>
              <a:ext uri="{FF2B5EF4-FFF2-40B4-BE49-F238E27FC236}">
                <a16:creationId xmlns:a16="http://schemas.microsoft.com/office/drawing/2014/main" id="{44215977-A611-ABEC-E99C-81EDCFABD30A}"/>
              </a:ext>
            </a:extLst>
          </p:cNvPr>
          <p:cNvSpPr txBox="1">
            <a:spLocks/>
          </p:cNvSpPr>
          <p:nvPr/>
        </p:nvSpPr>
        <p:spPr>
          <a:xfrm>
            <a:off x="0" y="0"/>
            <a:ext cx="9144000" cy="743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SG" sz="4000" dirty="0">
                <a:solidFill>
                  <a:schemeClr val="bg1">
                    <a:lumMod val="10000"/>
                  </a:schemeClr>
                </a:solidFill>
                <a:latin typeface="Poppins" panose="00000500000000000000" pitchFamily="2" charset="0"/>
                <a:cs typeface="Poppins" panose="00000500000000000000" pitchFamily="2" charset="0"/>
              </a:rPr>
              <a:t>CONCLUSION</a:t>
            </a:r>
          </a:p>
        </p:txBody>
      </p:sp>
      <p:pic>
        <p:nvPicPr>
          <p:cNvPr id="24" name="Graphic 23" descr="Route (Two Pins With A Path) with solid fill">
            <a:extLst>
              <a:ext uri="{FF2B5EF4-FFF2-40B4-BE49-F238E27FC236}">
                <a16:creationId xmlns:a16="http://schemas.microsoft.com/office/drawing/2014/main" id="{C7DCDB71-A256-92E5-A60F-E4DBA7A127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0059" y="4121675"/>
            <a:ext cx="914400" cy="914400"/>
          </a:xfrm>
          <a:prstGeom prst="rect">
            <a:avLst/>
          </a:prstGeom>
        </p:spPr>
      </p:pic>
    </p:spTree>
    <p:extLst>
      <p:ext uri="{BB962C8B-B14F-4D97-AF65-F5344CB8AC3E}">
        <p14:creationId xmlns:p14="http://schemas.microsoft.com/office/powerpoint/2010/main" val="298599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grpSp>
        <p:nvGrpSpPr>
          <p:cNvPr id="832" name="Google Shape;832;p47"/>
          <p:cNvGrpSpPr/>
          <p:nvPr/>
        </p:nvGrpSpPr>
        <p:grpSpPr>
          <a:xfrm>
            <a:off x="2953873" y="1554878"/>
            <a:ext cx="258628" cy="258711"/>
            <a:chOff x="4370700" y="733563"/>
            <a:chExt cx="546550" cy="546727"/>
          </a:xfrm>
        </p:grpSpPr>
        <p:sp>
          <p:nvSpPr>
            <p:cNvPr id="833" name="Google Shape;833;p47"/>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7"/>
          <p:cNvGrpSpPr/>
          <p:nvPr/>
        </p:nvGrpSpPr>
        <p:grpSpPr>
          <a:xfrm>
            <a:off x="3879148" y="4185266"/>
            <a:ext cx="258628" cy="258711"/>
            <a:chOff x="4370700" y="733563"/>
            <a:chExt cx="546550" cy="546727"/>
          </a:xfrm>
        </p:grpSpPr>
        <p:sp>
          <p:nvSpPr>
            <p:cNvPr id="840" name="Google Shape;840;p47"/>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7"/>
          <p:cNvGrpSpPr/>
          <p:nvPr/>
        </p:nvGrpSpPr>
        <p:grpSpPr>
          <a:xfrm>
            <a:off x="2535087" y="1217494"/>
            <a:ext cx="337276" cy="337385"/>
            <a:chOff x="4370700" y="733563"/>
            <a:chExt cx="546550" cy="546727"/>
          </a:xfrm>
        </p:grpSpPr>
        <p:sp>
          <p:nvSpPr>
            <p:cNvPr id="847" name="Google Shape;847;p47"/>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2">
            <a:extLst>
              <a:ext uri="{FF2B5EF4-FFF2-40B4-BE49-F238E27FC236}">
                <a16:creationId xmlns:a16="http://schemas.microsoft.com/office/drawing/2014/main" id="{19DBFEAB-89E5-424F-46B6-0306F21A8B81}"/>
              </a:ext>
            </a:extLst>
          </p:cNvPr>
          <p:cNvSpPr txBox="1">
            <a:spLocks/>
          </p:cNvSpPr>
          <p:nvPr/>
        </p:nvSpPr>
        <p:spPr>
          <a:xfrm>
            <a:off x="3011171" y="1577741"/>
            <a:ext cx="3121658" cy="2003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SG" sz="6000" dirty="0">
                <a:solidFill>
                  <a:schemeClr val="bg1">
                    <a:lumMod val="10000"/>
                  </a:schemeClr>
                </a:solidFill>
                <a:latin typeface="Poppins" panose="00000500000000000000" pitchFamily="2" charset="0"/>
                <a:cs typeface="Poppins" panose="00000500000000000000" pitchFamily="2" charset="0"/>
              </a:rPr>
              <a:t>THANK</a:t>
            </a:r>
          </a:p>
          <a:p>
            <a:r>
              <a:rPr lang="en-SG" sz="6000" dirty="0">
                <a:solidFill>
                  <a:schemeClr val="bg1">
                    <a:lumMod val="10000"/>
                  </a:schemeClr>
                </a:solidFill>
                <a:latin typeface="Poppins" panose="00000500000000000000" pitchFamily="2" charset="0"/>
                <a:cs typeface="Poppins" panose="00000500000000000000" pitchFamily="2" charset="0"/>
              </a:rPr>
              <a:t> YOU!</a:t>
            </a:r>
          </a:p>
        </p:txBody>
      </p:sp>
      <p:pic>
        <p:nvPicPr>
          <p:cNvPr id="6" name="Graphic 5" descr="Clock outline">
            <a:extLst>
              <a:ext uri="{FF2B5EF4-FFF2-40B4-BE49-F238E27FC236}">
                <a16:creationId xmlns:a16="http://schemas.microsoft.com/office/drawing/2014/main" id="{EA70395F-3C5F-B39E-DB14-7033BADD25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2049" y="3186936"/>
            <a:ext cx="1312673" cy="1312673"/>
          </a:xfrm>
          <a:prstGeom prst="rect">
            <a:avLst/>
          </a:prstGeom>
        </p:spPr>
      </p:pic>
      <p:pic>
        <p:nvPicPr>
          <p:cNvPr id="8" name="Graphic 7" descr="Upward trend outline">
            <a:extLst>
              <a:ext uri="{FF2B5EF4-FFF2-40B4-BE49-F238E27FC236}">
                <a16:creationId xmlns:a16="http://schemas.microsoft.com/office/drawing/2014/main" id="{AA1F3033-C681-F9A5-A4A0-CC1DF80DC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5312" y="414851"/>
            <a:ext cx="1202087" cy="12020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516" name="Google Shape;516;p38"/>
          <p:cNvGrpSpPr/>
          <p:nvPr/>
        </p:nvGrpSpPr>
        <p:grpSpPr>
          <a:xfrm>
            <a:off x="8137873" y="3452653"/>
            <a:ext cx="258628" cy="258711"/>
            <a:chOff x="4370700" y="733563"/>
            <a:chExt cx="546550" cy="546727"/>
          </a:xfrm>
        </p:grpSpPr>
        <p:sp>
          <p:nvSpPr>
            <p:cNvPr id="517" name="Google Shape;517;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5855798" y="3918203"/>
            <a:ext cx="258628" cy="258711"/>
            <a:chOff x="4370700" y="733563"/>
            <a:chExt cx="546550" cy="546727"/>
          </a:xfrm>
        </p:grpSpPr>
        <p:sp>
          <p:nvSpPr>
            <p:cNvPr id="524" name="Google Shape;524;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8"/>
          <p:cNvGrpSpPr/>
          <p:nvPr/>
        </p:nvGrpSpPr>
        <p:grpSpPr>
          <a:xfrm>
            <a:off x="5985112" y="1581642"/>
            <a:ext cx="475608" cy="475817"/>
            <a:chOff x="4370700" y="733563"/>
            <a:chExt cx="546550" cy="546727"/>
          </a:xfrm>
        </p:grpSpPr>
        <p:sp>
          <p:nvSpPr>
            <p:cNvPr id="531" name="Google Shape;531;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B4E32D0-D44A-C977-CBB1-E79009C7123E}"/>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302E8AA6-492B-D088-3512-7281D4C122F9}"/>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3</a:t>
            </a:r>
          </a:p>
        </p:txBody>
      </p:sp>
      <p:pic>
        <p:nvPicPr>
          <p:cNvPr id="4" name="Picture 3">
            <a:extLst>
              <a:ext uri="{FF2B5EF4-FFF2-40B4-BE49-F238E27FC236}">
                <a16:creationId xmlns:a16="http://schemas.microsoft.com/office/drawing/2014/main" id="{4B0005F1-CD17-BF89-C574-4D10B3EEDB14}"/>
              </a:ext>
            </a:extLst>
          </p:cNvPr>
          <p:cNvPicPr>
            <a:picLocks noChangeAspect="1"/>
          </p:cNvPicPr>
          <p:nvPr/>
        </p:nvPicPr>
        <p:blipFill>
          <a:blip r:embed="rId3"/>
          <a:stretch>
            <a:fillRect/>
          </a:stretch>
        </p:blipFill>
        <p:spPr>
          <a:xfrm>
            <a:off x="1000610" y="1123490"/>
            <a:ext cx="7131651" cy="3848400"/>
          </a:xfrm>
          <a:prstGeom prst="rect">
            <a:avLst/>
          </a:prstGeom>
          <a:ln>
            <a:solidFill>
              <a:schemeClr val="tx1"/>
            </a:solidFill>
          </a:ln>
        </p:spPr>
      </p:pic>
    </p:spTree>
    <p:extLst>
      <p:ext uri="{BB962C8B-B14F-4D97-AF65-F5344CB8AC3E}">
        <p14:creationId xmlns:p14="http://schemas.microsoft.com/office/powerpoint/2010/main" val="305086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8" name="Title 2">
            <a:extLst>
              <a:ext uri="{FF2B5EF4-FFF2-40B4-BE49-F238E27FC236}">
                <a16:creationId xmlns:a16="http://schemas.microsoft.com/office/drawing/2014/main" id="{6DCBE43B-78AF-3491-CA6F-716A3B4F54E2}"/>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A943CCC2-5AE9-E3DB-2BF4-7E23EF514842}"/>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4</a:t>
            </a:r>
          </a:p>
        </p:txBody>
      </p:sp>
      <p:pic>
        <p:nvPicPr>
          <p:cNvPr id="4" name="Picture 3">
            <a:extLst>
              <a:ext uri="{FF2B5EF4-FFF2-40B4-BE49-F238E27FC236}">
                <a16:creationId xmlns:a16="http://schemas.microsoft.com/office/drawing/2014/main" id="{72FBC827-BFF0-2564-3B99-DDEEC1C5D8AC}"/>
              </a:ext>
            </a:extLst>
          </p:cNvPr>
          <p:cNvPicPr>
            <a:picLocks noChangeAspect="1"/>
          </p:cNvPicPr>
          <p:nvPr/>
        </p:nvPicPr>
        <p:blipFill>
          <a:blip r:embed="rId3"/>
          <a:stretch>
            <a:fillRect/>
          </a:stretch>
        </p:blipFill>
        <p:spPr>
          <a:xfrm>
            <a:off x="960423" y="1123490"/>
            <a:ext cx="7223151" cy="3848400"/>
          </a:xfrm>
          <a:prstGeom prst="rect">
            <a:avLst/>
          </a:prstGeom>
          <a:ln>
            <a:solidFill>
              <a:schemeClr val="tx1"/>
            </a:solidFill>
          </a:ln>
        </p:spPr>
      </p:pic>
    </p:spTree>
    <p:extLst>
      <p:ext uri="{BB962C8B-B14F-4D97-AF65-F5344CB8AC3E}">
        <p14:creationId xmlns:p14="http://schemas.microsoft.com/office/powerpoint/2010/main" val="69277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516" name="Google Shape;516;p38"/>
          <p:cNvGrpSpPr/>
          <p:nvPr/>
        </p:nvGrpSpPr>
        <p:grpSpPr>
          <a:xfrm>
            <a:off x="8137873" y="3452653"/>
            <a:ext cx="258628" cy="258711"/>
            <a:chOff x="4370700" y="733563"/>
            <a:chExt cx="546550" cy="546727"/>
          </a:xfrm>
        </p:grpSpPr>
        <p:sp>
          <p:nvSpPr>
            <p:cNvPr id="517" name="Google Shape;517;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5855798" y="3918203"/>
            <a:ext cx="258628" cy="258711"/>
            <a:chOff x="4370700" y="733563"/>
            <a:chExt cx="546550" cy="546727"/>
          </a:xfrm>
        </p:grpSpPr>
        <p:sp>
          <p:nvSpPr>
            <p:cNvPr id="524" name="Google Shape;524;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8"/>
          <p:cNvGrpSpPr/>
          <p:nvPr/>
        </p:nvGrpSpPr>
        <p:grpSpPr>
          <a:xfrm>
            <a:off x="5985112" y="1581642"/>
            <a:ext cx="475608" cy="475817"/>
            <a:chOff x="4370700" y="733563"/>
            <a:chExt cx="546550" cy="546727"/>
          </a:xfrm>
        </p:grpSpPr>
        <p:sp>
          <p:nvSpPr>
            <p:cNvPr id="531" name="Google Shape;531;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B4E32D0-D44A-C977-CBB1-E79009C7123E}"/>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302E8AA6-492B-D088-3512-7281D4C122F9}"/>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5</a:t>
            </a:r>
          </a:p>
        </p:txBody>
      </p:sp>
      <p:pic>
        <p:nvPicPr>
          <p:cNvPr id="3" name="Picture 2">
            <a:extLst>
              <a:ext uri="{FF2B5EF4-FFF2-40B4-BE49-F238E27FC236}">
                <a16:creationId xmlns:a16="http://schemas.microsoft.com/office/drawing/2014/main" id="{40278D64-DBEF-CD58-FDBC-9447A9FC8C66}"/>
              </a:ext>
            </a:extLst>
          </p:cNvPr>
          <p:cNvPicPr>
            <a:picLocks noChangeAspect="1"/>
          </p:cNvPicPr>
          <p:nvPr/>
        </p:nvPicPr>
        <p:blipFill>
          <a:blip r:embed="rId3"/>
          <a:stretch>
            <a:fillRect/>
          </a:stretch>
        </p:blipFill>
        <p:spPr>
          <a:xfrm>
            <a:off x="957059" y="1123490"/>
            <a:ext cx="7223151" cy="3848400"/>
          </a:xfrm>
          <a:prstGeom prst="rect">
            <a:avLst/>
          </a:prstGeom>
          <a:ln>
            <a:solidFill>
              <a:schemeClr val="tx1"/>
            </a:solidFill>
          </a:ln>
        </p:spPr>
      </p:pic>
    </p:spTree>
    <p:extLst>
      <p:ext uri="{BB962C8B-B14F-4D97-AF65-F5344CB8AC3E}">
        <p14:creationId xmlns:p14="http://schemas.microsoft.com/office/powerpoint/2010/main" val="1358051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8" name="Title 2">
            <a:extLst>
              <a:ext uri="{FF2B5EF4-FFF2-40B4-BE49-F238E27FC236}">
                <a16:creationId xmlns:a16="http://schemas.microsoft.com/office/drawing/2014/main" id="{6DCBE43B-78AF-3491-CA6F-716A3B4F54E2}"/>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A943CCC2-5AE9-E3DB-2BF4-7E23EF514842}"/>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6</a:t>
            </a:r>
          </a:p>
        </p:txBody>
      </p:sp>
      <p:pic>
        <p:nvPicPr>
          <p:cNvPr id="3" name="Picture 2">
            <a:extLst>
              <a:ext uri="{FF2B5EF4-FFF2-40B4-BE49-F238E27FC236}">
                <a16:creationId xmlns:a16="http://schemas.microsoft.com/office/drawing/2014/main" id="{6104DDA5-9C9B-0963-6A06-B3E72ECA75E7}"/>
              </a:ext>
            </a:extLst>
          </p:cNvPr>
          <p:cNvPicPr>
            <a:picLocks noChangeAspect="1"/>
          </p:cNvPicPr>
          <p:nvPr/>
        </p:nvPicPr>
        <p:blipFill>
          <a:blip r:embed="rId3"/>
          <a:stretch>
            <a:fillRect/>
          </a:stretch>
        </p:blipFill>
        <p:spPr>
          <a:xfrm>
            <a:off x="1423987" y="1123490"/>
            <a:ext cx="6296025" cy="3955579"/>
          </a:xfrm>
          <a:prstGeom prst="rect">
            <a:avLst/>
          </a:prstGeom>
          <a:ln>
            <a:solidFill>
              <a:schemeClr val="tx1"/>
            </a:solidFill>
          </a:ln>
        </p:spPr>
      </p:pic>
    </p:spTree>
    <p:extLst>
      <p:ext uri="{BB962C8B-B14F-4D97-AF65-F5344CB8AC3E}">
        <p14:creationId xmlns:p14="http://schemas.microsoft.com/office/powerpoint/2010/main" val="256833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516" name="Google Shape;516;p38"/>
          <p:cNvGrpSpPr/>
          <p:nvPr/>
        </p:nvGrpSpPr>
        <p:grpSpPr>
          <a:xfrm>
            <a:off x="8137873" y="3452653"/>
            <a:ext cx="258628" cy="258711"/>
            <a:chOff x="4370700" y="733563"/>
            <a:chExt cx="546550" cy="546727"/>
          </a:xfrm>
        </p:grpSpPr>
        <p:sp>
          <p:nvSpPr>
            <p:cNvPr id="517" name="Google Shape;517;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5855798" y="3918203"/>
            <a:ext cx="258628" cy="258711"/>
            <a:chOff x="4370700" y="733563"/>
            <a:chExt cx="546550" cy="546727"/>
          </a:xfrm>
        </p:grpSpPr>
        <p:sp>
          <p:nvSpPr>
            <p:cNvPr id="524" name="Google Shape;524;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8"/>
          <p:cNvGrpSpPr/>
          <p:nvPr/>
        </p:nvGrpSpPr>
        <p:grpSpPr>
          <a:xfrm>
            <a:off x="5985112" y="1581642"/>
            <a:ext cx="475608" cy="475817"/>
            <a:chOff x="4370700" y="733563"/>
            <a:chExt cx="546550" cy="546727"/>
          </a:xfrm>
        </p:grpSpPr>
        <p:sp>
          <p:nvSpPr>
            <p:cNvPr id="531" name="Google Shape;531;p38"/>
            <p:cNvSpPr/>
            <p:nvPr/>
          </p:nvSpPr>
          <p:spPr>
            <a:xfrm>
              <a:off x="4619904" y="733563"/>
              <a:ext cx="48319" cy="48319"/>
            </a:xfrm>
            <a:custGeom>
              <a:avLst/>
              <a:gdLst/>
              <a:ahLst/>
              <a:cxnLst/>
              <a:rect l="l" t="t" r="r" b="b"/>
              <a:pathLst>
                <a:path w="273" h="273" extrusionOk="0">
                  <a:moveTo>
                    <a:pt x="136" y="1"/>
                  </a:moveTo>
                  <a:cubicBezTo>
                    <a:pt x="62" y="1"/>
                    <a:pt x="0" y="62"/>
                    <a:pt x="0" y="137"/>
                  </a:cubicBezTo>
                  <a:cubicBezTo>
                    <a:pt x="0" y="214"/>
                    <a:pt x="62" y="273"/>
                    <a:pt x="136" y="273"/>
                  </a:cubicBezTo>
                  <a:cubicBezTo>
                    <a:pt x="211" y="273"/>
                    <a:pt x="272" y="214"/>
                    <a:pt x="272" y="137"/>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19904" y="1231971"/>
              <a:ext cx="48319" cy="48319"/>
            </a:xfrm>
            <a:custGeom>
              <a:avLst/>
              <a:gdLst/>
              <a:ahLst/>
              <a:cxnLst/>
              <a:rect l="l" t="t" r="r" b="b"/>
              <a:pathLst>
                <a:path w="273" h="273" extrusionOk="0">
                  <a:moveTo>
                    <a:pt x="136" y="0"/>
                  </a:moveTo>
                  <a:cubicBezTo>
                    <a:pt x="62" y="0"/>
                    <a:pt x="0" y="62"/>
                    <a:pt x="0" y="136"/>
                  </a:cubicBezTo>
                  <a:cubicBezTo>
                    <a:pt x="0" y="211"/>
                    <a:pt x="62" y="272"/>
                    <a:pt x="136" y="272"/>
                  </a:cubicBezTo>
                  <a:cubicBezTo>
                    <a:pt x="211" y="272"/>
                    <a:pt x="272" y="211"/>
                    <a:pt x="272" y="136"/>
                  </a:cubicBezTo>
                  <a:cubicBezTo>
                    <a:pt x="272" y="62"/>
                    <a:pt x="21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868931" y="982767"/>
              <a:ext cx="48319" cy="48319"/>
            </a:xfrm>
            <a:custGeom>
              <a:avLst/>
              <a:gdLst/>
              <a:ahLst/>
              <a:cxnLst/>
              <a:rect l="l" t="t" r="r" b="b"/>
              <a:pathLst>
                <a:path w="273" h="273" extrusionOk="0">
                  <a:moveTo>
                    <a:pt x="137" y="1"/>
                  </a:moveTo>
                  <a:cubicBezTo>
                    <a:pt x="62" y="1"/>
                    <a:pt x="1" y="62"/>
                    <a:pt x="1" y="136"/>
                  </a:cubicBezTo>
                  <a:cubicBezTo>
                    <a:pt x="1" y="214"/>
                    <a:pt x="62" y="272"/>
                    <a:pt x="137" y="272"/>
                  </a:cubicBezTo>
                  <a:cubicBezTo>
                    <a:pt x="211" y="272"/>
                    <a:pt x="273" y="214"/>
                    <a:pt x="273" y="136"/>
                  </a:cubicBezTo>
                  <a:cubicBezTo>
                    <a:pt x="273" y="62"/>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700" y="982767"/>
              <a:ext cx="48319" cy="48319"/>
            </a:xfrm>
            <a:custGeom>
              <a:avLst/>
              <a:gdLst/>
              <a:ahLst/>
              <a:cxnLst/>
              <a:rect l="l" t="t" r="r" b="b"/>
              <a:pathLst>
                <a:path w="273" h="273" extrusionOk="0">
                  <a:moveTo>
                    <a:pt x="136" y="1"/>
                  </a:moveTo>
                  <a:cubicBezTo>
                    <a:pt x="62" y="1"/>
                    <a:pt x="1" y="62"/>
                    <a:pt x="1" y="136"/>
                  </a:cubicBezTo>
                  <a:cubicBezTo>
                    <a:pt x="1" y="214"/>
                    <a:pt x="62" y="272"/>
                    <a:pt x="136" y="272"/>
                  </a:cubicBezTo>
                  <a:cubicBezTo>
                    <a:pt x="214" y="272"/>
                    <a:pt x="272" y="214"/>
                    <a:pt x="272" y="136"/>
                  </a:cubicBezTo>
                  <a:cubicBezTo>
                    <a:pt x="272" y="6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43975" y="864713"/>
              <a:ext cx="177" cy="284958"/>
            </a:xfrm>
            <a:custGeom>
              <a:avLst/>
              <a:gdLst/>
              <a:ahLst/>
              <a:cxnLst/>
              <a:rect l="l" t="t" r="r" b="b"/>
              <a:pathLst>
                <a:path w="1" h="1610" fill="none" extrusionOk="0">
                  <a:moveTo>
                    <a:pt x="0" y="1609"/>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1320" y="1006838"/>
              <a:ext cx="285312" cy="177"/>
            </a:xfrm>
            <a:custGeom>
              <a:avLst/>
              <a:gdLst/>
              <a:ahLst/>
              <a:cxnLst/>
              <a:rect l="l" t="t" r="r" b="b"/>
              <a:pathLst>
                <a:path w="1612" h="1" fill="none" extrusionOk="0">
                  <a:moveTo>
                    <a:pt x="0" y="0"/>
                  </a:moveTo>
                  <a:lnTo>
                    <a:pt x="161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B4E32D0-D44A-C977-CBB1-E79009C7123E}"/>
              </a:ext>
            </a:extLst>
          </p:cNvPr>
          <p:cNvSpPr>
            <a:spLocks noGrp="1"/>
          </p:cNvSpPr>
          <p:nvPr>
            <p:ph type="title"/>
          </p:nvPr>
        </p:nvSpPr>
        <p:spPr>
          <a:xfrm>
            <a:off x="296227" y="9903"/>
            <a:ext cx="8551546" cy="743259"/>
          </a:xfrm>
        </p:spPr>
        <p:txBody>
          <a:bodyPr/>
          <a:lstStyle/>
          <a:p>
            <a:r>
              <a:rPr lang="en-SG" sz="4000" dirty="0">
                <a:latin typeface="Poppins" panose="00000500000000000000" pitchFamily="2" charset="0"/>
                <a:cs typeface="Poppins" panose="00000500000000000000" pitchFamily="2" charset="0"/>
              </a:rPr>
              <a:t>EXPLORATORY DATA ANALYSIS</a:t>
            </a:r>
          </a:p>
        </p:txBody>
      </p:sp>
      <p:sp>
        <p:nvSpPr>
          <p:cNvPr id="9" name="Google Shape;541;p39">
            <a:extLst>
              <a:ext uri="{FF2B5EF4-FFF2-40B4-BE49-F238E27FC236}">
                <a16:creationId xmlns:a16="http://schemas.microsoft.com/office/drawing/2014/main" id="{302E8AA6-492B-D088-3512-7281D4C122F9}"/>
              </a:ext>
            </a:extLst>
          </p:cNvPr>
          <p:cNvSpPr txBox="1">
            <a:spLocks/>
          </p:cNvSpPr>
          <p:nvPr/>
        </p:nvSpPr>
        <p:spPr>
          <a:xfrm>
            <a:off x="3594695" y="550790"/>
            <a:ext cx="19546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icksand"/>
              <a:buNone/>
              <a:defRPr sz="5000" b="1"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3600"/>
              <a:buFont typeface="Quicksand"/>
              <a:buNone/>
              <a:defRPr sz="3600" b="1" i="0" u="none" strike="noStrike" cap="none">
                <a:solidFill>
                  <a:schemeClr val="dk1"/>
                </a:solidFill>
                <a:latin typeface="Quicksand"/>
                <a:ea typeface="Quicksand"/>
                <a:cs typeface="Quicksand"/>
                <a:sym typeface="Quicksand"/>
              </a:defRPr>
            </a:lvl9pPr>
          </a:lstStyle>
          <a:p>
            <a:r>
              <a:rPr lang="en-US" sz="3000" dirty="0">
                <a:solidFill>
                  <a:schemeClr val="accent1"/>
                </a:solidFill>
                <a:latin typeface="Poppins" panose="00000500000000000000" pitchFamily="2" charset="0"/>
                <a:cs typeface="Poppins" panose="00000500000000000000" pitchFamily="2" charset="0"/>
              </a:rPr>
              <a:t>CHART 7</a:t>
            </a:r>
          </a:p>
        </p:txBody>
      </p:sp>
      <p:pic>
        <p:nvPicPr>
          <p:cNvPr id="4" name="Picture 3">
            <a:extLst>
              <a:ext uri="{FF2B5EF4-FFF2-40B4-BE49-F238E27FC236}">
                <a16:creationId xmlns:a16="http://schemas.microsoft.com/office/drawing/2014/main" id="{649BE4C4-27CE-C29E-A409-DD6C1EF84628}"/>
              </a:ext>
            </a:extLst>
          </p:cNvPr>
          <p:cNvPicPr>
            <a:picLocks noChangeAspect="1"/>
          </p:cNvPicPr>
          <p:nvPr/>
        </p:nvPicPr>
        <p:blipFill>
          <a:blip r:embed="rId3"/>
          <a:stretch>
            <a:fillRect/>
          </a:stretch>
        </p:blipFill>
        <p:spPr>
          <a:xfrm>
            <a:off x="68580" y="1211303"/>
            <a:ext cx="9006839" cy="3381407"/>
          </a:xfrm>
          <a:prstGeom prst="rect">
            <a:avLst/>
          </a:prstGeom>
          <a:ln>
            <a:solidFill>
              <a:schemeClr val="tx1"/>
            </a:solidFill>
          </a:ln>
        </p:spPr>
      </p:pic>
    </p:spTree>
    <p:extLst>
      <p:ext uri="{BB962C8B-B14F-4D97-AF65-F5344CB8AC3E}">
        <p14:creationId xmlns:p14="http://schemas.microsoft.com/office/powerpoint/2010/main" val="38323843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
</p:tagLst>
</file>

<file path=ppt/tags/tag10.xml><?xml version="1.0" encoding="utf-8"?>
<p:tagLst xmlns:a="http://schemas.openxmlformats.org/drawingml/2006/main" xmlns:r="http://schemas.openxmlformats.org/officeDocument/2006/relationships" xmlns:p="http://schemas.openxmlformats.org/presentationml/2006/main">
  <p:tag name="TIMING" val="|16.4"/>
</p:tagLst>
</file>

<file path=ppt/tags/tag11.xml><?xml version="1.0" encoding="utf-8"?>
<p:tagLst xmlns:a="http://schemas.openxmlformats.org/drawingml/2006/main" xmlns:r="http://schemas.openxmlformats.org/officeDocument/2006/relationships" xmlns:p="http://schemas.openxmlformats.org/presentationml/2006/main">
  <p:tag name="TIMING" val="|18.5"/>
</p:tagLst>
</file>

<file path=ppt/tags/tag2.xml><?xml version="1.0" encoding="utf-8"?>
<p:tagLst xmlns:a="http://schemas.openxmlformats.org/drawingml/2006/main" xmlns:r="http://schemas.openxmlformats.org/officeDocument/2006/relationships" xmlns:p="http://schemas.openxmlformats.org/presentationml/2006/main">
  <p:tag name="TIMING" val="|2.3|5.3"/>
</p:tagLst>
</file>

<file path=ppt/tags/tag3.xml><?xml version="1.0" encoding="utf-8"?>
<p:tagLst xmlns:a="http://schemas.openxmlformats.org/drawingml/2006/main" xmlns:r="http://schemas.openxmlformats.org/officeDocument/2006/relationships" xmlns:p="http://schemas.openxmlformats.org/presentationml/2006/main">
  <p:tag name="TIMING" val="|8.6"/>
</p:tagLst>
</file>

<file path=ppt/tags/tag4.xml><?xml version="1.0" encoding="utf-8"?>
<p:tagLst xmlns:a="http://schemas.openxmlformats.org/drawingml/2006/main" xmlns:r="http://schemas.openxmlformats.org/officeDocument/2006/relationships" xmlns:p="http://schemas.openxmlformats.org/presentationml/2006/main">
  <p:tag name="TIMING" val="|10.1"/>
</p:tagLst>
</file>

<file path=ppt/tags/tag5.xml><?xml version="1.0" encoding="utf-8"?>
<p:tagLst xmlns:a="http://schemas.openxmlformats.org/drawingml/2006/main" xmlns:r="http://schemas.openxmlformats.org/officeDocument/2006/relationships" xmlns:p="http://schemas.openxmlformats.org/presentationml/2006/main">
  <p:tag name="TIMING" val="|4.8"/>
</p:tagLst>
</file>

<file path=ppt/tags/tag6.xml><?xml version="1.0" encoding="utf-8"?>
<p:tagLst xmlns:a="http://schemas.openxmlformats.org/drawingml/2006/main" xmlns:r="http://schemas.openxmlformats.org/officeDocument/2006/relationships" xmlns:p="http://schemas.openxmlformats.org/presentationml/2006/main">
  <p:tag name="TIMING" val="|3.8|2.9"/>
</p:tagLst>
</file>

<file path=ppt/tags/tag7.xml><?xml version="1.0" encoding="utf-8"?>
<p:tagLst xmlns:a="http://schemas.openxmlformats.org/drawingml/2006/main" xmlns:r="http://schemas.openxmlformats.org/officeDocument/2006/relationships" xmlns:p="http://schemas.openxmlformats.org/presentationml/2006/main">
  <p:tag name="TIMING" val="|19.4"/>
</p:tagLst>
</file>

<file path=ppt/tags/tag8.xml><?xml version="1.0" encoding="utf-8"?>
<p:tagLst xmlns:a="http://schemas.openxmlformats.org/drawingml/2006/main" xmlns:r="http://schemas.openxmlformats.org/officeDocument/2006/relationships" xmlns:p="http://schemas.openxmlformats.org/presentationml/2006/main">
  <p:tag name="TIMING" val="|21"/>
</p:tagLst>
</file>

<file path=ppt/tags/tag9.xml><?xml version="1.0" encoding="utf-8"?>
<p:tagLst xmlns:a="http://schemas.openxmlformats.org/drawingml/2006/main" xmlns:r="http://schemas.openxmlformats.org/officeDocument/2006/relationships" xmlns:p="http://schemas.openxmlformats.org/presentationml/2006/main">
  <p:tag name="TIMING" val="|16.2"/>
</p:tagLst>
</file>

<file path=ppt/theme/theme1.xml><?xml version="1.0" encoding="utf-8"?>
<a:theme xmlns:a="http://schemas.openxmlformats.org/drawingml/2006/main" name="Science Subject for Middle School: Light Energy by Slidesgo">
  <a:themeElements>
    <a:clrScheme name="Simple Light">
      <a:dk1>
        <a:srgbClr val="303556"/>
      </a:dk1>
      <a:lt1>
        <a:srgbClr val="E6EBFF"/>
      </a:lt1>
      <a:dk2>
        <a:srgbClr val="D4DEFF"/>
      </a:dk2>
      <a:lt2>
        <a:srgbClr val="B0C5FF"/>
      </a:lt2>
      <a:accent1>
        <a:srgbClr val="532CC7"/>
      </a:accent1>
      <a:accent2>
        <a:srgbClr val="A2E6EA"/>
      </a:accent2>
      <a:accent3>
        <a:srgbClr val="88D3D3"/>
      </a:accent3>
      <a:accent4>
        <a:srgbClr val="FFD67E"/>
      </a:accent4>
      <a:accent5>
        <a:srgbClr val="FFC84E"/>
      </a:accent5>
      <a:accent6>
        <a:srgbClr val="FFFFFF"/>
      </a:accent6>
      <a:hlink>
        <a:srgbClr val="3035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2635</TotalTime>
  <Words>969</Words>
  <Application>Microsoft Office PowerPoint</Application>
  <PresentationFormat>On-screen Show (16:9)</PresentationFormat>
  <Paragraphs>152</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Nunito Light</vt:lpstr>
      <vt:lpstr>Bebas Neue</vt:lpstr>
      <vt:lpstr>Quicksand</vt:lpstr>
      <vt:lpstr>Poppins</vt:lpstr>
      <vt:lpstr>Arial</vt:lpstr>
      <vt:lpstr>Quicksand Medium</vt:lpstr>
      <vt:lpstr>Raleway</vt:lpstr>
      <vt:lpstr>Science Subject for Middle School: Light Energy by Slidesgo</vt:lpstr>
      <vt:lpstr>ENERGY CONSUMPTION TIME SERIES</vt:lpstr>
      <vt:lpstr>INTRODUCTION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ENGINEERING</vt:lpstr>
      <vt:lpstr>FEATURE ENGINEERING</vt:lpstr>
      <vt:lpstr>FEATURE ENGINEERING</vt:lpstr>
      <vt:lpstr>FEATURE ENGINEERING</vt:lpstr>
      <vt:lpstr>TRAIN VALIDATION TEST SPLIT</vt:lpstr>
      <vt:lpstr>TIME SERIES MODEL SELECTION</vt:lpstr>
      <vt:lpstr>TIME SERIES MODEL SELECTION</vt:lpstr>
      <vt:lpstr>TIME SERIES MODEL SELECTION</vt:lpstr>
      <vt:lpstr>TIME SERIES MODEL SELECTION</vt:lpstr>
      <vt:lpstr>TIME SERIES MODEL SELECTION</vt:lpstr>
      <vt:lpstr>PowerPoint Presentation</vt:lpstr>
      <vt:lpstr>TIME SERIES MODEL SELECTION</vt:lpstr>
      <vt:lpstr>TIME SERIES MODEL SELECTION</vt:lpstr>
      <vt:lpstr>TIME SERIES MODEL SELECTION</vt:lpstr>
      <vt:lpstr>TIME SERIES MODEL SELECTION</vt:lpstr>
      <vt:lpstr>PowerPoint Presentation</vt:lpstr>
      <vt:lpstr>TIME SERIES MODEL SELECTION</vt:lpstr>
      <vt:lpstr>TIME SERIES MODEL SELECTION</vt:lpstr>
      <vt:lpstr>TIME SERIES MODEL SELECTION</vt:lpstr>
      <vt:lpstr>PowerPoint Presentation</vt:lpstr>
      <vt:lpstr>TIME SERIES MODEL SELECTION</vt:lpstr>
      <vt:lpstr>TIME SERIES MODEL SELECTION</vt:lpstr>
      <vt:lpstr>HYPERPARAMETER TUNING</vt:lpstr>
      <vt:lpstr>HYPERPARAMETER TUNING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FORECAST FUTURE VALUES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CA2 PRESENTATION PART A: TIME SERIES</dc:title>
  <cp:lastModifiedBy>EDWARD TAN YUAN CHONG</cp:lastModifiedBy>
  <cp:revision>6</cp:revision>
  <dcterms:modified xsi:type="dcterms:W3CDTF">2023-08-30T13:42:33Z</dcterms:modified>
</cp:coreProperties>
</file>